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01" r:id="rId4"/>
    <p:sldId id="302" r:id="rId5"/>
    <p:sldId id="303" r:id="rId6"/>
    <p:sldId id="304" r:id="rId7"/>
    <p:sldId id="259" r:id="rId8"/>
    <p:sldId id="265" r:id="rId9"/>
    <p:sldId id="267" r:id="rId10"/>
    <p:sldId id="275" r:id="rId11"/>
    <p:sldId id="277" r:id="rId12"/>
    <p:sldId id="270" r:id="rId13"/>
    <p:sldId id="263" r:id="rId14"/>
    <p:sldId id="276" r:id="rId15"/>
    <p:sldId id="274" r:id="rId16"/>
    <p:sldId id="269" r:id="rId17"/>
    <p:sldId id="266" r:id="rId18"/>
    <p:sldId id="264" r:id="rId19"/>
    <p:sldId id="268" r:id="rId20"/>
    <p:sldId id="271" r:id="rId21"/>
    <p:sldId id="272" r:id="rId22"/>
    <p:sldId id="273" r:id="rId23"/>
    <p:sldId id="278" r:id="rId24"/>
    <p:sldId id="297" r:id="rId25"/>
    <p:sldId id="298" r:id="rId26"/>
    <p:sldId id="281" r:id="rId27"/>
    <p:sldId id="284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5" r:id="rId38"/>
    <p:sldId id="296" r:id="rId39"/>
    <p:sldId id="299" r:id="rId40"/>
    <p:sldId id="293" r:id="rId41"/>
    <p:sldId id="294" r:id="rId42"/>
    <p:sldId id="30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41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E348-9F8C-4B98-82CC-7363169B5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5FC8-5F50-45AA-9163-B2A81044B02A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D646-2E0B-4C12-AE36-98694D808958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1E281-7D6F-48CE-B12D-9F32B554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1564-8A85-440A-8B2E-AAF996CCEDB0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893A-5E4C-492C-BDC0-F670E6959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E1076-252E-4F03-91D4-B51B7D88E521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3352-84A2-4CDC-AB9D-BD5315052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带标题，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AE53-1AA9-41DE-B3E7-FF39302F0236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3503-CC4D-4F32-90CD-EAF6D66A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99791-989B-4C82-8938-B09D98FD0E26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D4083-CD04-4847-B2FD-2E32A24C9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721A-7206-4AF7-BAB1-1CCF69B16BC0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5E46-98F8-49D1-8954-811C9B240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DEB8-9F28-40AD-ADA2-950908F1250E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70E4-4687-41F5-BE9B-315C2A7F7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7781-ED89-492C-94A6-F5B8EDAFBDF9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A6E1-E3F2-454C-ADC7-A0F208C14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5A9D-4397-433F-9E99-1F606EA593F6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0A5B-63CD-4A68-B147-28455B1B5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0D64-74A1-4F45-BB53-DC492C772881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B18F-0820-4926-89DF-21183DFA1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1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1306-2194-426C-8499-E661BC2CDA42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A9CD-D1B3-4E86-954D-5253CADBC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、顶部和底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A298-E774-48EA-B053-677C22EE26F3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BE6D-E4C3-490D-B892-436BA7A9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6D70-B1B6-4CD1-8A6F-07A0B79503A6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9575-BEF6-4AC9-A69F-CEC8094A1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1F19-E04A-429A-A297-38A2749B2602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3A45-B0E0-4C79-A734-D4A304447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437C-9CDB-40C1-869E-7503D9FCF952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9545-F970-4C0F-9C75-16A828A19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2F8AB5-5B25-4770-85B3-C8A06E0B0691}" type="datetimeFigureOut">
              <a:rPr lang="en-US"/>
              <a:pPr>
                <a:defRPr/>
              </a:pPr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B5FDFC-561D-47E3-8DB4-8039FAEEC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9pPr>
    </p:titleStyle>
    <p:bodyStyle>
      <a:lvl1pPr marL="282575" indent="-282575" algn="l" rtl="0" fontAlgn="base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ctrTitle"/>
          </p:nvPr>
        </p:nvSpPr>
        <p:spPr>
          <a:xfrm>
            <a:off x="622300" y="2025650"/>
            <a:ext cx="7916863" cy="1470025"/>
          </a:xfrm>
        </p:spPr>
        <p:txBody>
          <a:bodyPr/>
          <a:lstStyle/>
          <a:p>
            <a:pPr algn="ctr"/>
            <a:r>
              <a:rPr lang="zh-CN" altLang="zh-CN" sz="4800" smtClean="0"/>
              <a:t>江苏省住院医师规范化培训</a:t>
            </a:r>
            <a:r>
              <a:rPr lang="en-US" altLang="zh-CN" sz="4800" smtClean="0"/>
              <a:t/>
            </a:r>
            <a:br>
              <a:rPr lang="en-US" altLang="zh-CN" sz="4800" smtClean="0"/>
            </a:br>
            <a:r>
              <a:rPr lang="zh-CN" altLang="zh-CN" sz="4800" smtClean="0"/>
              <a:t>临床技能考核</a:t>
            </a:r>
            <a:r>
              <a:rPr lang="zh-CN" altLang="en-US" sz="4800" smtClean="0"/>
              <a:t>的几点体会</a:t>
            </a:r>
            <a:r>
              <a:rPr lang="zh-CN" altLang="zh-CN" sz="4800" smtClean="0"/>
              <a:t>  </a:t>
            </a:r>
            <a:endParaRPr kumimoji="1" lang="zh-CN" altLang="en-US" sz="4800" smtClean="0"/>
          </a:p>
        </p:txBody>
      </p:sp>
      <p:sp>
        <p:nvSpPr>
          <p:cNvPr id="18434" name="副标题 2"/>
          <p:cNvSpPr>
            <a:spLocks noGrp="1"/>
          </p:cNvSpPr>
          <p:nvPr>
            <p:ph type="subTitle" idx="1"/>
          </p:nvPr>
        </p:nvSpPr>
        <p:spPr>
          <a:xfrm>
            <a:off x="1287463" y="4030663"/>
            <a:ext cx="6762750" cy="1752600"/>
          </a:xfrm>
        </p:spPr>
        <p:txBody>
          <a:bodyPr/>
          <a:lstStyle/>
          <a:p>
            <a:pPr algn="ctr"/>
            <a:r>
              <a:rPr kumimoji="1" lang="zh-CN" altLang="en-US" sz="2800" smtClean="0"/>
              <a:t>南京医科大学第三临床医学院</a:t>
            </a:r>
            <a:endParaRPr kumimoji="1" lang="en-US" altLang="zh-CN" sz="2800" smtClean="0"/>
          </a:p>
          <a:p>
            <a:pPr algn="ctr"/>
            <a:r>
              <a:rPr kumimoji="1" lang="zh-CN" altLang="en-US" sz="2800" smtClean="0"/>
              <a:t>外科学教研室</a:t>
            </a:r>
            <a:r>
              <a:rPr kumimoji="1" lang="en-US" altLang="zh-CN" sz="2800" smtClean="0"/>
              <a:t>   </a:t>
            </a:r>
            <a:r>
              <a:rPr kumimoji="1" lang="zh-CN" altLang="en-US" sz="2800" smtClean="0"/>
              <a:t>蒋逸秋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b="1" smtClean="0">
                <a:latin typeface="Arial" charset="0"/>
              </a:rPr>
              <a:t>     </a:t>
            </a:r>
            <a:endParaRPr lang="zh-CN" altLang="en-US" smtClean="0">
              <a:latin typeface="Arial" charset="0"/>
            </a:endParaRPr>
          </a:p>
        </p:txBody>
      </p:sp>
      <p:pic>
        <p:nvPicPr>
          <p:cNvPr id="31746" name="Picture 2" descr="巨块型肝癌CT影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7056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zh-CN" altLang="en-US" smtClean="0">
              <a:latin typeface="Arial" charset="0"/>
            </a:endParaRPr>
          </a:p>
        </p:txBody>
      </p:sp>
      <p:pic>
        <p:nvPicPr>
          <p:cNvPr id="32770" name="Picture 2" descr="急性胆囊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138" y="862013"/>
            <a:ext cx="647700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直肠癌1-a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24208" t="10606" r="21759"/>
          <a:stretch>
            <a:fillRect/>
          </a:stretch>
        </p:blipFill>
        <p:spPr bwMode="auto">
          <a:xfrm>
            <a:off x="4865688" y="1371600"/>
            <a:ext cx="3989387" cy="527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4" name="Picture 3" descr="直肠癌1-c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l="42169" t="22806" r="2892"/>
          <a:stretch>
            <a:fillRect/>
          </a:stretch>
        </p:blipFill>
        <p:spPr bwMode="auto">
          <a:xfrm>
            <a:off x="1371600" y="1371600"/>
            <a:ext cx="3533775" cy="527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52475" y="2841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</a:rPr>
              <a:t>男，</a:t>
            </a:r>
            <a:r>
              <a:rPr lang="en-US" altLang="zh-CN" sz="2400" b="1">
                <a:solidFill>
                  <a:schemeClr val="bg1"/>
                </a:solidFill>
              </a:rPr>
              <a:t>47</a:t>
            </a:r>
            <a:r>
              <a:rPr lang="zh-CN" altLang="en-US" sz="2400" b="1">
                <a:solidFill>
                  <a:schemeClr val="bg1"/>
                </a:solidFill>
              </a:rPr>
              <a:t>岁，发现大便带血及粘液两月余。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</a:rPr>
              <a:t>钡剂灌肠造影如图。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2"/>
          <p:cNvPicPr>
            <a:picLocks noChangeAspect="1" noChangeArrowheads="1"/>
          </p:cNvPicPr>
          <p:nvPr/>
        </p:nvPicPr>
        <p:blipFill>
          <a:blip r:embed="rId2"/>
          <a:srcRect l="33167" t="39093" r="38858" b="27940"/>
          <a:stretch>
            <a:fillRect/>
          </a:stretch>
        </p:blipFill>
        <p:spPr bwMode="auto">
          <a:xfrm>
            <a:off x="5927725" y="193675"/>
            <a:ext cx="3051175" cy="64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7" descr="1"/>
          <p:cNvPicPr>
            <a:picLocks noChangeAspect="1" noChangeArrowheads="1"/>
          </p:cNvPicPr>
          <p:nvPr/>
        </p:nvPicPr>
        <p:blipFill>
          <a:blip r:embed="rId3"/>
          <a:srcRect l="27747" t="31929" r="32335" b="34918"/>
          <a:stretch>
            <a:fillRect/>
          </a:stretch>
        </p:blipFill>
        <p:spPr bwMode="auto">
          <a:xfrm>
            <a:off x="2590800" y="193675"/>
            <a:ext cx="3336925" cy="64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93688" y="1062038"/>
            <a:ext cx="21336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</a:rPr>
              <a:t>男性，</a:t>
            </a:r>
            <a:r>
              <a:rPr lang="en-US" altLang="zh-CN" sz="2400" b="1">
                <a:solidFill>
                  <a:schemeClr val="bg1"/>
                </a:solidFill>
              </a:rPr>
              <a:t>36</a:t>
            </a:r>
            <a:r>
              <a:rPr lang="zh-CN" altLang="en-US" sz="2400" b="1">
                <a:solidFill>
                  <a:schemeClr val="bg1"/>
                </a:solidFill>
              </a:rPr>
              <a:t>岁，右腕部外伤疼痛一天。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sz="24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zh-CN" altLang="en-US" smtClean="0">
              <a:latin typeface="Arial" charset="0"/>
            </a:endParaRPr>
          </a:p>
        </p:txBody>
      </p:sp>
      <p:pic>
        <p:nvPicPr>
          <p:cNvPr id="35842" name="Picture 2" descr="http://yxyx.hbxftc.com/tpk/%E9%AA%A8%E4%B8%8E%E5%85%B3%E8%8A%82/%E5%B7%A6%E8%83%AB%E9%AA%A8%E4%B8%8A%E6%AE%B5%E9%AA%A8%E5%B7%A8%E7%BB%86%E8%83%9E%E7%98%A4.jpg"/>
          <p:cNvPicPr>
            <a:picLocks noChangeAspect="1" noChangeArrowheads="1"/>
          </p:cNvPicPr>
          <p:nvPr/>
        </p:nvPicPr>
        <p:blipFill>
          <a:blip r:embed="rId2"/>
          <a:srcRect t="12907"/>
          <a:stretch>
            <a:fillRect/>
          </a:stretch>
        </p:blipFill>
        <p:spPr bwMode="auto">
          <a:xfrm>
            <a:off x="1736725" y="628650"/>
            <a:ext cx="5481638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120ask.com/picc/20109/2010923132240823.jp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1149350" y="615950"/>
            <a:ext cx="6640513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52525" y="982663"/>
            <a:ext cx="6808788" cy="5440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3"/>
          <p:cNvPicPr>
            <a:picLocks noChangeAspect="1" noChangeArrowheads="1"/>
          </p:cNvPicPr>
          <p:nvPr/>
        </p:nvPicPr>
        <p:blipFill>
          <a:blip r:embed="rId2"/>
          <a:srcRect l="4688" t="31250" r="3125" b="31250"/>
          <a:stretch>
            <a:fillRect/>
          </a:stretch>
        </p:blipFill>
        <p:spPr bwMode="auto">
          <a:xfrm>
            <a:off x="533400" y="32004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1"/>
          <p:cNvPicPr>
            <a:picLocks noChangeAspect="1" noChangeArrowheads="1"/>
          </p:cNvPicPr>
          <p:nvPr/>
        </p:nvPicPr>
        <p:blipFill>
          <a:blip r:embed="rId3"/>
          <a:srcRect l="4688" t="31250" r="3125" b="31250"/>
          <a:stretch>
            <a:fillRect/>
          </a:stretch>
        </p:blipFill>
        <p:spPr bwMode="auto">
          <a:xfrm>
            <a:off x="533400" y="50292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2"/>
          <p:cNvPicPr>
            <a:picLocks noChangeAspect="1" noChangeArrowheads="1"/>
          </p:cNvPicPr>
          <p:nvPr/>
        </p:nvPicPr>
        <p:blipFill>
          <a:blip r:embed="rId4"/>
          <a:srcRect l="4688" t="31250" r="3125" b="31250"/>
          <a:stretch>
            <a:fillRect/>
          </a:stretch>
        </p:blipFill>
        <p:spPr bwMode="auto">
          <a:xfrm>
            <a:off x="533400" y="13716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5"/>
          <p:cNvPicPr>
            <a:picLocks noChangeAspect="1" noChangeArrowheads="1"/>
          </p:cNvPicPr>
          <p:nvPr/>
        </p:nvPicPr>
        <p:blipFill>
          <a:blip r:embed="rId5"/>
          <a:srcRect l="7813" t="31250" r="23438" b="31250"/>
          <a:stretch>
            <a:fillRect/>
          </a:stretch>
        </p:blipFill>
        <p:spPr bwMode="auto">
          <a:xfrm>
            <a:off x="5029200" y="3200400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6"/>
          <p:cNvPicPr>
            <a:picLocks noChangeAspect="1" noChangeArrowheads="1"/>
          </p:cNvPicPr>
          <p:nvPr/>
        </p:nvPicPr>
        <p:blipFill>
          <a:blip r:embed="rId6"/>
          <a:srcRect l="7813" t="31250" r="23438" b="31250"/>
          <a:stretch>
            <a:fillRect/>
          </a:stretch>
        </p:blipFill>
        <p:spPr bwMode="auto">
          <a:xfrm>
            <a:off x="5029200" y="5029200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4"/>
          <p:cNvPicPr>
            <a:picLocks noChangeAspect="1" noChangeArrowheads="1"/>
          </p:cNvPicPr>
          <p:nvPr/>
        </p:nvPicPr>
        <p:blipFill>
          <a:blip r:embed="rId7"/>
          <a:srcRect l="7813" t="31250" r="23438" b="31250"/>
          <a:stretch>
            <a:fillRect/>
          </a:stretch>
        </p:blipFill>
        <p:spPr bwMode="auto">
          <a:xfrm>
            <a:off x="5029200" y="1371600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-30163" y="2667000"/>
            <a:ext cx="48895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</a:rPr>
              <a:t>冠状位</a:t>
            </a: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8458200" y="2743200"/>
            <a:ext cx="488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</a:rPr>
              <a:t>矢状位</a:t>
            </a: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1752600" y="3048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Trebuchet MS" pitchFamily="34" charset="0"/>
              </a:rPr>
              <a:t>女，</a:t>
            </a:r>
            <a:r>
              <a:rPr lang="en-US" altLang="zh-CN" sz="2400" b="1">
                <a:solidFill>
                  <a:schemeClr val="bg1"/>
                </a:solidFill>
                <a:latin typeface="Trebuchet MS" pitchFamily="34" charset="0"/>
              </a:rPr>
              <a:t>56</a:t>
            </a:r>
            <a:r>
              <a:rPr lang="zh-CN" altLang="en-US" sz="2400" b="1">
                <a:solidFill>
                  <a:schemeClr val="bg1"/>
                </a:solidFill>
                <a:latin typeface="Trebuchet MS" pitchFamily="34" charset="0"/>
              </a:rPr>
              <a:t>岁，因“无痛性肉眼血尿一月余”入院。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018"/>
          <p:cNvPicPr>
            <a:picLocks noChangeAspect="1" noChangeArrowheads="1"/>
          </p:cNvPicPr>
          <p:nvPr/>
        </p:nvPicPr>
        <p:blipFill>
          <a:blip r:embed="rId2"/>
          <a:srcRect l="7056" r="8661" b="10913"/>
          <a:stretch>
            <a:fillRect/>
          </a:stretch>
        </p:blipFill>
        <p:spPr bwMode="auto">
          <a:xfrm>
            <a:off x="3505200" y="265113"/>
            <a:ext cx="534987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387350" y="1173163"/>
            <a:ext cx="28194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</a:rPr>
              <a:t>男，</a:t>
            </a:r>
            <a:r>
              <a:rPr lang="en-US" altLang="zh-CN" sz="2400" b="1">
                <a:solidFill>
                  <a:schemeClr val="bg1"/>
                </a:solidFill>
              </a:rPr>
              <a:t>26</a:t>
            </a:r>
            <a:r>
              <a:rPr lang="zh-CN" altLang="en-US" sz="2400" b="1">
                <a:solidFill>
                  <a:schemeClr val="bg1"/>
                </a:solidFill>
              </a:rPr>
              <a:t>岁，突发左侧胸痛</a:t>
            </a:r>
            <a:r>
              <a:rPr lang="en-US" altLang="zh-CN" sz="2400" b="1">
                <a:solidFill>
                  <a:schemeClr val="bg1"/>
                </a:solidFill>
              </a:rPr>
              <a:t>1</a:t>
            </a:r>
            <a:r>
              <a:rPr lang="zh-CN" altLang="en-US" sz="2400" b="1">
                <a:solidFill>
                  <a:schemeClr val="bg1"/>
                </a:solidFill>
              </a:rPr>
              <a:t>天。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zh-CN" altLang="en-US" sz="2400" b="1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zh-CN" altLang="en-US" sz="2400" b="1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smtClean="0">
                <a:latin typeface="Arial" charset="0"/>
              </a:rPr>
              <a:t>    </a:t>
            </a:r>
            <a:endParaRPr lang="zh-CN" altLang="en-US" smtClean="0">
              <a:latin typeface="Arial" charset="0"/>
            </a:endParaRPr>
          </a:p>
        </p:txBody>
      </p:sp>
      <p:pic>
        <p:nvPicPr>
          <p:cNvPr id="40962" name="Picture 2" descr="C:\Documents and Settings\hp\桌面\新图像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758825"/>
            <a:ext cx="7043738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63563" y="587375"/>
          <a:ext cx="7950200" cy="580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85"/>
                <a:gridCol w="390336"/>
                <a:gridCol w="1019185"/>
                <a:gridCol w="2011680"/>
                <a:gridCol w="1019185"/>
                <a:gridCol w="1019185"/>
                <a:gridCol w="606812"/>
                <a:gridCol w="865875"/>
              </a:tblGrid>
              <a:tr h="425046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项目</a:t>
                      </a:r>
                      <a:r>
                        <a:rPr lang="zh-CN" altLang="zh-CN" sz="1200" b="1" dirty="0" smtClean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考核内容</a:t>
                      </a:r>
                      <a:r>
                        <a:rPr lang="zh-CN" altLang="zh-CN" sz="1200" b="1" dirty="0" smtClean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考核形式与方法</a:t>
                      </a:r>
                      <a:r>
                        <a:rPr lang="zh-CN" altLang="zh-CN" sz="1200" b="1" dirty="0" smtClean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时间</a:t>
                      </a:r>
                    </a:p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分钟</a:t>
                      </a:r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sz="1200" b="1" dirty="0" smtClean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分值</a:t>
                      </a:r>
                    </a:p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sz="1200" b="1" dirty="0" smtClean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 anchor="ctr"/>
                </a:tc>
              </a:tr>
              <a:tr h="11528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第一部分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辅助检查</a:t>
                      </a:r>
                      <a:r>
                        <a:rPr lang="zh-CN" altLang="zh-CN" sz="1200" b="1" dirty="0" smtClean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线、</a:t>
                      </a: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</a:t>
                      </a:r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MRI</a:t>
                      </a:r>
                      <a:endParaRPr lang="zh-CN" altLang="zh-CN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超声、心电图、化验检查</a:t>
                      </a:r>
                      <a:r>
                        <a:rPr lang="zh-CN" altLang="zh-CN" sz="1200" b="1" dirty="0" smtClean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笔试，多媒体演示与纸质试卷</a:t>
                      </a:r>
                      <a:r>
                        <a:rPr lang="zh-CN" altLang="zh-CN" sz="1200" b="1" dirty="0" smtClean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50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100</a:t>
                      </a:r>
                      <a:endParaRPr lang="zh-CN" altLang="en-US" sz="1200" b="1" dirty="0"/>
                    </a:p>
                  </a:txBody>
                  <a:tcPr anchor="ctr"/>
                </a:tc>
              </a:tr>
              <a:tr h="524029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第二部分</a:t>
                      </a:r>
                      <a:endParaRPr lang="zh-CN" alt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1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病史采集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问诊</a:t>
                      </a:r>
                      <a:endParaRPr lang="zh-CN" altLang="en-US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口试，利用真实病人或</a:t>
                      </a: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考核</a:t>
                      </a:r>
                      <a:r>
                        <a:rPr lang="zh-CN" altLang="zh-CN" sz="1200" b="1" dirty="0" smtClean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30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20</a:t>
                      </a:r>
                      <a:endParaRPr lang="zh-CN" altLang="en-US" sz="1200" b="1" dirty="0"/>
                    </a:p>
                  </a:txBody>
                  <a:tcPr anchor="ctr"/>
                </a:tc>
              </a:tr>
              <a:tr h="5240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体格检查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重点专科体格检查</a:t>
                      </a:r>
                      <a:endParaRPr lang="zh-CN" altLang="en-US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实际操作，利用真实病人或</a:t>
                      </a: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考核</a:t>
                      </a:r>
                      <a:r>
                        <a:rPr lang="zh-CN" altLang="zh-CN" sz="1200" b="1" dirty="0" smtClean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20</a:t>
                      </a:r>
                      <a:endParaRPr lang="zh-CN" altLang="en-US" sz="1200" b="1" dirty="0"/>
                    </a:p>
                  </a:txBody>
                  <a:tcPr anchor="ctr"/>
                </a:tc>
              </a:tr>
              <a:tr h="5240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2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回答问题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结合病人，回答问题</a:t>
                      </a:r>
                      <a:r>
                        <a:rPr lang="en-US" altLang="zh-CN" sz="1200" b="1" dirty="0" smtClean="0"/>
                        <a:t>4</a:t>
                      </a:r>
                      <a:r>
                        <a:rPr lang="zh-CN" altLang="en-US" sz="1200" b="1" dirty="0" smtClean="0"/>
                        <a:t>个</a:t>
                      </a:r>
                      <a:endParaRPr lang="zh-CN" altLang="en-US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口试</a:t>
                      </a:r>
                      <a:endParaRPr lang="zh-CN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10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20</a:t>
                      </a:r>
                      <a:endParaRPr lang="zh-CN" altLang="en-US" sz="1200" b="1" dirty="0"/>
                    </a:p>
                  </a:txBody>
                  <a:tcPr anchor="ctr"/>
                </a:tc>
              </a:tr>
              <a:tr h="42504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3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病历书写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入院录</a:t>
                      </a:r>
                      <a:endParaRPr lang="zh-CN" altLang="en-US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笔试</a:t>
                      </a:r>
                      <a:endParaRPr lang="zh-CN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20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20</a:t>
                      </a:r>
                      <a:endParaRPr lang="zh-CN" altLang="en-US" sz="1200" b="1" dirty="0"/>
                    </a:p>
                  </a:txBody>
                  <a:tcPr anchor="ctr"/>
                </a:tc>
              </a:tr>
              <a:tr h="73364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4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病例分析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诊断、鉴别诊断、治疗方案</a:t>
                      </a:r>
                      <a:endParaRPr lang="zh-CN" altLang="en-US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笔试</a:t>
                      </a:r>
                      <a:endParaRPr lang="zh-CN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20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20</a:t>
                      </a:r>
                      <a:endParaRPr lang="zh-CN" altLang="en-US" sz="1200" b="1" dirty="0"/>
                    </a:p>
                  </a:txBody>
                  <a:tcPr anchor="ctr"/>
                </a:tc>
              </a:tr>
              <a:tr h="73364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第三部分</a:t>
                      </a:r>
                      <a:endParaRPr lang="zh-CN" altLang="en-US" sz="12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手术操作（</a:t>
                      </a:r>
                      <a:r>
                        <a:rPr lang="en-US" altLang="zh-CN" sz="1200" b="1" dirty="0" smtClean="0"/>
                        <a:t>2</a:t>
                      </a:r>
                      <a:r>
                        <a:rPr lang="zh-CN" altLang="en-US" sz="1200" b="1" dirty="0" smtClean="0"/>
                        <a:t>选</a:t>
                      </a:r>
                      <a:r>
                        <a:rPr lang="en-US" altLang="zh-CN" sz="1200" b="1" dirty="0" smtClean="0"/>
                        <a:t>1</a:t>
                      </a:r>
                      <a:r>
                        <a:rPr lang="zh-CN" altLang="en-US" sz="1200" b="1" dirty="0" smtClean="0"/>
                        <a:t>）</a:t>
                      </a:r>
                      <a:endParaRPr lang="zh-CN" altLang="en-US" sz="1200" b="1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消毒铺巾缝合</a:t>
                      </a:r>
                      <a:endParaRPr lang="zh-CN" altLang="en-US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实际操作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在模拟手术室利用模型或动物皮肤</a:t>
                      </a:r>
                      <a:r>
                        <a:rPr lang="zh-CN" altLang="zh-CN" sz="1200" b="1" dirty="0" smtClean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20</a:t>
                      </a:r>
                      <a:endParaRPr lang="zh-CN" altLang="en-US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100</a:t>
                      </a:r>
                      <a:endParaRPr lang="zh-CN" altLang="en-US" sz="1200" b="1" dirty="0"/>
                    </a:p>
                  </a:txBody>
                  <a:tcPr anchor="ctr"/>
                </a:tc>
              </a:tr>
              <a:tr h="73364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/>
                        <a:t>戴手套、肠吻合</a:t>
                      </a:r>
                      <a:endParaRPr lang="zh-CN" altLang="en-US" sz="12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在模拟手术室利用模型或动物皮肤</a:t>
                      </a:r>
                      <a:r>
                        <a:rPr lang="zh-CN" altLang="zh-CN" sz="1200" b="1" dirty="0" smtClean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1"/>
          <p:cNvPicPr>
            <a:picLocks noChangeAspect="1" noChangeArrowheads="1"/>
          </p:cNvPicPr>
          <p:nvPr/>
        </p:nvPicPr>
        <p:blipFill>
          <a:blip r:embed="rId2"/>
          <a:srcRect l="23438" r="18750" b="10938"/>
          <a:stretch>
            <a:fillRect/>
          </a:stretch>
        </p:blipFill>
        <p:spPr bwMode="auto">
          <a:xfrm>
            <a:off x="973138" y="866775"/>
            <a:ext cx="380841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1"/>
          <p:cNvPicPr>
            <a:picLocks noChangeAspect="1" noChangeArrowheads="1"/>
          </p:cNvPicPr>
          <p:nvPr/>
        </p:nvPicPr>
        <p:blipFill>
          <a:blip r:embed="rId3"/>
          <a:srcRect l="25000" r="18750" b="10938"/>
          <a:stretch>
            <a:fillRect/>
          </a:stretch>
        </p:blipFill>
        <p:spPr bwMode="auto">
          <a:xfrm>
            <a:off x="4829175" y="866775"/>
            <a:ext cx="37052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57200" y="2286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zh-CN" altLang="en-US" sz="2400" b="1">
                <a:solidFill>
                  <a:schemeClr val="bg1"/>
                </a:solidFill>
                <a:latin typeface="Trebuchet MS" pitchFamily="34" charset="0"/>
              </a:rPr>
              <a:t>男，</a:t>
            </a:r>
            <a:r>
              <a:rPr lang="en-US" altLang="zh-CN" sz="2400" b="1">
                <a:solidFill>
                  <a:schemeClr val="bg1"/>
                </a:solidFill>
                <a:latin typeface="Trebuchet MS" pitchFamily="34" charset="0"/>
              </a:rPr>
              <a:t>50</a:t>
            </a:r>
            <a:r>
              <a:rPr lang="zh-CN" altLang="en-US" sz="2400" b="1">
                <a:solidFill>
                  <a:schemeClr val="bg1"/>
                </a:solidFill>
                <a:latin typeface="Trebuchet MS" pitchFamily="34" charset="0"/>
              </a:rPr>
              <a:t>岁，胸痛</a:t>
            </a:r>
            <a:r>
              <a:rPr lang="en-US" altLang="zh-CN" sz="2400" b="1">
                <a:solidFill>
                  <a:schemeClr val="bg1"/>
                </a:solidFill>
                <a:latin typeface="Trebuchet MS" pitchFamily="34" charset="0"/>
              </a:rPr>
              <a:t>4</a:t>
            </a:r>
            <a:r>
              <a:rPr lang="zh-CN" altLang="en-US" sz="2400" b="1">
                <a:solidFill>
                  <a:schemeClr val="bg1"/>
                </a:solidFill>
                <a:latin typeface="Trebuchet MS" pitchFamily="34" charset="0"/>
              </a:rPr>
              <a:t>小时</a:t>
            </a:r>
            <a:endParaRPr lang="zh-CN" altLang="en-US" sz="2400" b="1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占位符 4" descr="IMG_001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2856" r="2856"/>
          <a:stretch>
            <a:fillRect/>
          </a:stretch>
        </p:blipFill>
        <p:spPr>
          <a:xfrm>
            <a:off x="762000" y="613216"/>
            <a:ext cx="7705725" cy="5780088"/>
          </a:xfrm>
          <a:noFill/>
          <a:extLst>
            <a:ext uri="{909E8E84-426E-40dd-AFC4-6F175D3DCCD1}"/>
            <a:ext uri="{91240B29-F687-4f45-9708-019B960494DF}"/>
          </a:extLst>
        </p:spPr>
      </p:pic>
      <p:sp>
        <p:nvSpPr>
          <p:cNvPr id="43010" name="矩形 4"/>
          <p:cNvSpPr>
            <a:spLocks noChangeArrowheads="1"/>
          </p:cNvSpPr>
          <p:nvPr/>
        </p:nvSpPr>
        <p:spPr bwMode="auto">
          <a:xfrm rot="10800000" flipV="1">
            <a:off x="3048000" y="5667375"/>
            <a:ext cx="3200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  <a:latin typeface="Trebuchet MS" pitchFamily="34" charset="0"/>
              </a:rPr>
              <a:t>      </a:t>
            </a:r>
            <a:endParaRPr lang="zh-CN" altLang="en-US" sz="5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占位符 4" descr="IMG_000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2856" r="2856"/>
          <a:stretch>
            <a:fillRect/>
          </a:stretch>
        </p:blipFill>
        <p:spPr>
          <a:xfrm>
            <a:off x="807294" y="770567"/>
            <a:ext cx="7391400" cy="5543550"/>
          </a:xfrm>
          <a:noFill/>
          <a:extLst>
            <a:ext uri="{909E8E84-426E-40dd-AFC4-6F175D3DCCD1}"/>
            <a:ext uri="{91240B29-F687-4f45-9708-019B960494DF}"/>
          </a:extLst>
        </p:spPr>
      </p:pic>
      <p:sp>
        <p:nvSpPr>
          <p:cNvPr id="44034" name="矩形 4"/>
          <p:cNvSpPr>
            <a:spLocks noChangeArrowheads="1"/>
          </p:cNvSpPr>
          <p:nvPr/>
        </p:nvSpPr>
        <p:spPr bwMode="auto">
          <a:xfrm rot="10800000" flipV="1">
            <a:off x="3048000" y="5667375"/>
            <a:ext cx="3200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  <a:latin typeface="Trebuchet MS" pitchFamily="34" charset="0"/>
              </a:rPr>
              <a:t>      </a:t>
            </a:r>
            <a:endParaRPr lang="zh-CN" altLang="en-US" sz="5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第二部分：模拟诊疗</a:t>
            </a:r>
          </a:p>
        </p:txBody>
      </p:sp>
      <p:sp>
        <p:nvSpPr>
          <p:cNvPr id="4505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smtClean="0"/>
              <a:t>【普外科】</a:t>
            </a:r>
            <a:r>
              <a:rPr lang="en-US" altLang="zh-CN" smtClean="0"/>
              <a:t>*</a:t>
            </a:r>
            <a:r>
              <a:rPr lang="zh-CN" altLang="zh-CN" smtClean="0"/>
              <a:t>胆囊炎</a:t>
            </a:r>
            <a:r>
              <a:rPr lang="en-US" altLang="zh-CN" smtClean="0"/>
              <a:t> *</a:t>
            </a:r>
            <a:r>
              <a:rPr lang="zh-CN" altLang="zh-CN" smtClean="0"/>
              <a:t>阑尾炎 肝癌 腹部损伤（脾破裂）</a:t>
            </a:r>
            <a:r>
              <a:rPr lang="en-US" altLang="zh-CN" smtClean="0"/>
              <a:t>   *</a:t>
            </a:r>
            <a:r>
              <a:rPr lang="zh-CN" altLang="zh-CN" smtClean="0"/>
              <a:t>乳腺癌 结节性甲状腺肿</a:t>
            </a:r>
            <a:r>
              <a:rPr lang="en-US" altLang="zh-CN" smtClean="0"/>
              <a:t> *</a:t>
            </a:r>
            <a:r>
              <a:rPr lang="zh-CN" altLang="zh-CN" smtClean="0"/>
              <a:t>腹股沟疝</a:t>
            </a:r>
            <a:r>
              <a:rPr lang="en-US" altLang="zh-CN" smtClean="0"/>
              <a:t> *</a:t>
            </a:r>
            <a:r>
              <a:rPr lang="zh-CN" altLang="zh-CN" smtClean="0"/>
              <a:t>消化性溃疡穿孔 </a:t>
            </a:r>
            <a:r>
              <a:rPr lang="en-US" altLang="zh-CN" smtClean="0"/>
              <a:t>  </a:t>
            </a:r>
            <a:r>
              <a:rPr lang="zh-CN" altLang="zh-CN" smtClean="0"/>
              <a:t>胃肠道肿瘤 胰腺炎 </a:t>
            </a:r>
            <a:r>
              <a:rPr lang="en-US" altLang="zh-CN" smtClean="0"/>
              <a:t> *</a:t>
            </a:r>
            <a:r>
              <a:rPr lang="zh-CN" altLang="zh-CN" smtClean="0"/>
              <a:t>急性肠梗阻</a:t>
            </a:r>
            <a:r>
              <a:rPr lang="en-US" altLang="zh-CN" smtClean="0"/>
              <a:t> </a:t>
            </a:r>
            <a:r>
              <a:rPr lang="zh-CN" altLang="zh-CN" smtClean="0"/>
              <a:t> 消化道出血</a:t>
            </a:r>
          </a:p>
          <a:p>
            <a:r>
              <a:rPr lang="zh-CN" altLang="zh-CN" b="1" smtClean="0"/>
              <a:t>【泌尿科】</a:t>
            </a:r>
            <a:r>
              <a:rPr lang="en-US" altLang="zh-CN" smtClean="0"/>
              <a:t>*</a:t>
            </a:r>
            <a:r>
              <a:rPr lang="zh-CN" altLang="zh-CN" smtClean="0"/>
              <a:t>泌尿系结石 膀胱肿瘤</a:t>
            </a:r>
            <a:r>
              <a:rPr lang="en-US" altLang="zh-CN" smtClean="0"/>
              <a:t>   *</a:t>
            </a:r>
            <a:r>
              <a:rPr lang="zh-CN" altLang="zh-CN" smtClean="0"/>
              <a:t>良性前列腺增生症</a:t>
            </a:r>
          </a:p>
          <a:p>
            <a:r>
              <a:rPr lang="zh-CN" altLang="zh-CN" b="1" smtClean="0"/>
              <a:t>【骨科】</a:t>
            </a:r>
            <a:r>
              <a:rPr lang="en-US" altLang="zh-CN" smtClean="0"/>
              <a:t>*</a:t>
            </a:r>
            <a:r>
              <a:rPr lang="zh-CN" altLang="zh-CN" smtClean="0"/>
              <a:t>四肢骨折 脊柱和骨盆骨折</a:t>
            </a:r>
            <a:r>
              <a:rPr lang="en-US" altLang="zh-CN" smtClean="0"/>
              <a:t>    *</a:t>
            </a:r>
            <a:r>
              <a:rPr lang="zh-CN" altLang="zh-CN" smtClean="0"/>
              <a:t>腰椎间盘突出 颈椎病 骨髓炎 骨肿瘤</a:t>
            </a:r>
          </a:p>
          <a:p>
            <a:r>
              <a:rPr lang="zh-CN" altLang="zh-CN" b="1" smtClean="0"/>
              <a:t>【胸科】</a:t>
            </a:r>
            <a:r>
              <a:rPr lang="en-US" altLang="zh-CN" smtClean="0"/>
              <a:t>*</a:t>
            </a:r>
            <a:r>
              <a:rPr lang="zh-CN" altLang="zh-CN" smtClean="0"/>
              <a:t>肺癌</a:t>
            </a:r>
            <a:r>
              <a:rPr lang="en-US" altLang="zh-CN" smtClean="0"/>
              <a:t>   *</a:t>
            </a:r>
            <a:r>
              <a:rPr lang="zh-CN" altLang="zh-CN" smtClean="0"/>
              <a:t>食管癌</a:t>
            </a:r>
            <a:r>
              <a:rPr lang="en-US" altLang="zh-CN" smtClean="0"/>
              <a:t>  </a:t>
            </a:r>
            <a:r>
              <a:rPr lang="zh-CN" altLang="zh-CN" smtClean="0"/>
              <a:t> 胸部损伤 </a:t>
            </a:r>
            <a:endParaRPr kumimoji="1"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评分标准：问诊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问诊安排合理有序，目的明确，重点突出（</a:t>
            </a:r>
            <a:r>
              <a:rPr lang="en-US" altLang="zh-CN" b="1" dirty="0"/>
              <a:t>4</a:t>
            </a:r>
            <a:r>
              <a:rPr lang="zh-CN" altLang="zh-CN" b="1" dirty="0"/>
              <a:t>分）</a:t>
            </a:r>
            <a:endParaRPr lang="zh-CN" altLang="zh-CN" dirty="0"/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能够正确询问主诉、患病时间、发病缓急、病因与诱因（</a:t>
            </a:r>
            <a:r>
              <a:rPr lang="en-US" altLang="zh-CN" b="1" dirty="0"/>
              <a:t>4</a:t>
            </a:r>
            <a:r>
              <a:rPr lang="zh-CN" altLang="zh-CN" b="1" dirty="0"/>
              <a:t>分）</a:t>
            </a:r>
            <a:endParaRPr lang="zh-CN" altLang="zh-CN" dirty="0"/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主要症状的部位、性质、持续时间、程度，能询问病情的发展（</a:t>
            </a:r>
            <a:r>
              <a:rPr lang="en-US" altLang="zh-CN" b="1" dirty="0"/>
              <a:t>4</a:t>
            </a:r>
            <a:r>
              <a:rPr lang="zh-CN" altLang="zh-CN" b="1" dirty="0"/>
              <a:t>分）</a:t>
            </a:r>
            <a:endParaRPr lang="zh-CN" altLang="zh-CN" dirty="0"/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演变和伴随症状，诊疗经过和记录药物过敏史、手术外伤史、家族史等（</a:t>
            </a:r>
            <a:r>
              <a:rPr lang="en-US" altLang="zh-CN" b="1" dirty="0"/>
              <a:t>4</a:t>
            </a:r>
            <a:r>
              <a:rPr lang="zh-CN" altLang="zh-CN" b="1" dirty="0"/>
              <a:t>分）</a:t>
            </a:r>
            <a:endParaRPr lang="zh-CN" altLang="zh-CN" dirty="0"/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问诊程序正确，问题清楚，问诊到位，不使用较专业用语，和蔼耐心，态度大方、自信，同情病人，医患沟通良好（</a:t>
            </a:r>
            <a:r>
              <a:rPr lang="en-US" altLang="zh-CN" b="1" dirty="0"/>
              <a:t>4</a:t>
            </a:r>
            <a:r>
              <a:rPr lang="zh-CN" altLang="zh-CN" b="1" dirty="0"/>
              <a:t>分）</a:t>
            </a:r>
            <a:endParaRPr lang="zh-CN" altLang="zh-CN" dirty="0"/>
          </a:p>
          <a:p>
            <a:pPr fontAlgn="auto">
              <a:spcAft>
                <a:spcPts val="0"/>
              </a:spcAft>
              <a:defRPr/>
            </a:pP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评分标准：查体</a:t>
            </a:r>
          </a:p>
        </p:txBody>
      </p:sp>
      <p:sp>
        <p:nvSpPr>
          <p:cNvPr id="47106" name="内容占位符 2"/>
          <p:cNvSpPr>
            <a:spLocks noGrp="1"/>
          </p:cNvSpPr>
          <p:nvPr>
            <p:ph idx="1"/>
          </p:nvPr>
        </p:nvSpPr>
        <p:spPr>
          <a:xfrm>
            <a:off x="1662113" y="1828800"/>
            <a:ext cx="6051550" cy="4208463"/>
          </a:xfrm>
        </p:spPr>
        <p:txBody>
          <a:bodyPr/>
          <a:lstStyle/>
          <a:p>
            <a:r>
              <a:rPr lang="zh-CN" altLang="zh-CN" b="1" smtClean="0"/>
              <a:t>查体前交流（</a:t>
            </a:r>
            <a:r>
              <a:rPr lang="en-US" altLang="zh-CN" b="1" smtClean="0"/>
              <a:t>3</a:t>
            </a:r>
            <a:r>
              <a:rPr lang="zh-CN" altLang="zh-CN" b="1" smtClean="0"/>
              <a:t>分）</a:t>
            </a:r>
            <a:endParaRPr lang="zh-CN" altLang="zh-CN" smtClean="0"/>
          </a:p>
          <a:p>
            <a:r>
              <a:rPr lang="zh-CN" altLang="zh-CN" b="1" smtClean="0"/>
              <a:t>系统性强、有条不紊（</a:t>
            </a:r>
            <a:r>
              <a:rPr lang="en-US" altLang="zh-CN" b="1" smtClean="0"/>
              <a:t>3</a:t>
            </a:r>
            <a:r>
              <a:rPr lang="zh-CN" altLang="zh-CN" b="1" smtClean="0"/>
              <a:t>分）</a:t>
            </a:r>
            <a:endParaRPr lang="zh-CN" altLang="zh-CN" smtClean="0"/>
          </a:p>
          <a:p>
            <a:r>
              <a:rPr lang="zh-CN" altLang="zh-CN" b="1" smtClean="0"/>
              <a:t>重点突出（</a:t>
            </a:r>
            <a:r>
              <a:rPr lang="en-US" altLang="zh-CN" b="1" smtClean="0"/>
              <a:t>3</a:t>
            </a:r>
            <a:r>
              <a:rPr lang="zh-CN" altLang="zh-CN" b="1" smtClean="0"/>
              <a:t>分）</a:t>
            </a:r>
            <a:endParaRPr lang="zh-CN" altLang="zh-CN" smtClean="0"/>
          </a:p>
          <a:p>
            <a:r>
              <a:rPr lang="zh-CN" altLang="zh-CN" b="1" smtClean="0"/>
              <a:t>检查部位准确（</a:t>
            </a:r>
            <a:r>
              <a:rPr lang="en-US" altLang="zh-CN" b="1" smtClean="0"/>
              <a:t>3</a:t>
            </a:r>
            <a:r>
              <a:rPr lang="zh-CN" altLang="zh-CN" b="1" smtClean="0"/>
              <a:t>分）</a:t>
            </a:r>
            <a:endParaRPr lang="zh-CN" altLang="zh-CN" smtClean="0"/>
          </a:p>
          <a:p>
            <a:r>
              <a:rPr lang="zh-CN" altLang="zh-CN" b="1" smtClean="0"/>
              <a:t>手法规范、正确（</a:t>
            </a:r>
            <a:r>
              <a:rPr lang="en-US" altLang="zh-CN" b="1" smtClean="0"/>
              <a:t>4</a:t>
            </a:r>
            <a:r>
              <a:rPr lang="zh-CN" altLang="zh-CN" b="1" smtClean="0"/>
              <a:t>分）</a:t>
            </a:r>
            <a:endParaRPr lang="zh-CN" altLang="zh-CN" smtClean="0"/>
          </a:p>
          <a:p>
            <a:r>
              <a:rPr lang="zh-CN" altLang="zh-CN" b="1" smtClean="0"/>
              <a:t>操作熟练（</a:t>
            </a:r>
            <a:r>
              <a:rPr lang="en-US" altLang="zh-CN" b="1" smtClean="0"/>
              <a:t>4</a:t>
            </a:r>
            <a:r>
              <a:rPr lang="zh-CN" altLang="zh-CN" b="1" smtClean="0"/>
              <a:t>分）</a:t>
            </a:r>
            <a:endParaRPr lang="zh-CN" altLang="zh-CN" smtClean="0"/>
          </a:p>
          <a:p>
            <a:endParaRPr kumimoji="1"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内容占位符 2"/>
          <p:cNvSpPr>
            <a:spLocks noGrp="1"/>
          </p:cNvSpPr>
          <p:nvPr>
            <p:ph idx="1"/>
          </p:nvPr>
        </p:nvSpPr>
        <p:spPr>
          <a:xfrm>
            <a:off x="779463" y="254000"/>
            <a:ext cx="7583487" cy="6296025"/>
          </a:xfrm>
        </p:spPr>
        <p:txBody>
          <a:bodyPr/>
          <a:lstStyle/>
          <a:p>
            <a:r>
              <a:rPr lang="zh-CN" altLang="en-US" b="1" smtClean="0"/>
              <a:t>模拟</a:t>
            </a:r>
            <a:r>
              <a:rPr lang="zh-CN" altLang="zh-CN" b="1" smtClean="0"/>
              <a:t>试题</a:t>
            </a:r>
            <a:r>
              <a:rPr lang="zh-CN" altLang="zh-CN" smtClean="0"/>
              <a:t>：</a:t>
            </a:r>
            <a:r>
              <a:rPr lang="zh-CN" altLang="zh-CN" b="1" smtClean="0"/>
              <a:t>一般资料：</a:t>
            </a:r>
            <a:r>
              <a:rPr lang="zh-CN" altLang="zh-CN" smtClean="0"/>
              <a:t>姓名：李某，男性，</a:t>
            </a:r>
            <a:r>
              <a:rPr lang="en-US" altLang="zh-CN" smtClean="0"/>
              <a:t>52</a:t>
            </a:r>
            <a:r>
              <a:rPr lang="zh-CN" altLang="zh-CN" smtClean="0"/>
              <a:t>岁</a:t>
            </a:r>
          </a:p>
          <a:p>
            <a:r>
              <a:rPr lang="zh-CN" altLang="zh-CN" b="1" smtClean="0"/>
              <a:t>主诉：</a:t>
            </a:r>
            <a:r>
              <a:rPr lang="zh-CN" altLang="zh-CN" smtClean="0"/>
              <a:t>左髋关节疼痛，活动受限一年</a:t>
            </a:r>
          </a:p>
          <a:p>
            <a:r>
              <a:rPr lang="zh-CN" altLang="zh-CN" b="1" smtClean="0"/>
              <a:t>现病史：</a:t>
            </a:r>
            <a:r>
              <a:rPr lang="zh-CN" altLang="zh-CN" smtClean="0"/>
              <a:t>三年前有“左侧股骨颈骨折”病史，行保守治疗后骨折已愈合，近一年来患者出现左髋关节疼痛，行走有跛行，抬腿不灵活，下蹲困难，不敢盘腿。自己感觉左腿较右腿短，且有肌肉萎缩。患者平日嗜酒，每日喝白酒</a:t>
            </a:r>
            <a:r>
              <a:rPr lang="en-US" altLang="zh-CN" smtClean="0"/>
              <a:t>300~500ml</a:t>
            </a:r>
            <a:r>
              <a:rPr lang="zh-CN" altLang="zh-CN" smtClean="0"/>
              <a:t>。</a:t>
            </a:r>
          </a:p>
          <a:p>
            <a:r>
              <a:rPr lang="zh-CN" altLang="zh-CN" b="1" smtClean="0"/>
              <a:t>过去史：</a:t>
            </a:r>
            <a:r>
              <a:rPr lang="zh-CN" altLang="zh-CN" smtClean="0"/>
              <a:t>三年前有“左侧股骨颈骨折”病史。</a:t>
            </a:r>
          </a:p>
          <a:p>
            <a:r>
              <a:rPr lang="zh-CN" altLang="zh-CN" b="1" smtClean="0"/>
              <a:t>体格检查：</a:t>
            </a:r>
            <a:r>
              <a:rPr lang="zh-CN" altLang="zh-CN" smtClean="0"/>
              <a:t>左下肢纵向叩击痛阳性，左髋关节无明显肿胀，皮温不高，局部有压痛、叩击痛，关节内外旋及内收、外展活动明显受限，“</a:t>
            </a:r>
            <a:r>
              <a:rPr lang="en-US" altLang="zh-CN" smtClean="0"/>
              <a:t>4</a:t>
            </a:r>
            <a:r>
              <a:rPr lang="zh-CN" altLang="zh-CN" smtClean="0"/>
              <a:t>”字试验阳性，左膝关节、左踝关节活动尚好，足背动脉搏动存在。</a:t>
            </a:r>
          </a:p>
          <a:p>
            <a:r>
              <a:rPr lang="zh-CN" altLang="zh-CN" b="1" smtClean="0"/>
              <a:t>实验室及器械检查：</a:t>
            </a:r>
            <a:r>
              <a:rPr lang="zh-CN" altLang="zh-CN" smtClean="0"/>
              <a:t>骨盆正位</a:t>
            </a:r>
            <a:r>
              <a:rPr lang="en-US" altLang="zh-CN" smtClean="0"/>
              <a:t>X</a:t>
            </a:r>
            <a:r>
              <a:rPr lang="zh-CN" altLang="zh-CN" smtClean="0"/>
              <a:t>片上见左侧髋关节间隙明显狭窄，股骨头外形变扁，不规则，内有大片密度增高影。</a:t>
            </a:r>
          </a:p>
          <a:p>
            <a:endParaRPr kumimoji="1"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问题：</a:t>
            </a:r>
          </a:p>
        </p:txBody>
      </p:sp>
      <p:sp>
        <p:nvSpPr>
          <p:cNvPr id="4915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zh-CN" altLang="zh-CN" smtClean="0"/>
              <a:t>该患者最可能的诊断是什么？</a:t>
            </a:r>
          </a:p>
          <a:p>
            <a:pPr>
              <a:lnSpc>
                <a:spcPct val="300000"/>
              </a:lnSpc>
            </a:pPr>
            <a:r>
              <a:rPr lang="zh-CN" altLang="zh-CN" smtClean="0"/>
              <a:t>除了</a:t>
            </a:r>
            <a:r>
              <a:rPr lang="en-US" altLang="zh-CN" smtClean="0"/>
              <a:t>X</a:t>
            </a:r>
            <a:r>
              <a:rPr lang="zh-CN" altLang="zh-CN" smtClean="0"/>
              <a:t>射线检查还有哪些可用于诊断该病的检查手段？</a:t>
            </a:r>
          </a:p>
          <a:p>
            <a:pPr>
              <a:lnSpc>
                <a:spcPct val="300000"/>
              </a:lnSpc>
            </a:pPr>
            <a:r>
              <a:rPr lang="zh-CN" altLang="zh-CN" smtClean="0"/>
              <a:t>目前该病的治疗方法主要有哪些？</a:t>
            </a:r>
            <a:r>
              <a:rPr lang="en-US" altLang="zh-CN" smtClean="0"/>
              <a:t> </a:t>
            </a:r>
            <a:endParaRPr lang="zh-CN" altLang="zh-CN" smtClean="0"/>
          </a:p>
          <a:p>
            <a:endParaRPr kumimoji="1"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463" y="454025"/>
            <a:ext cx="7583487" cy="558323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一般资料：</a:t>
            </a:r>
            <a:r>
              <a:rPr lang="zh-CN" altLang="zh-CN" dirty="0"/>
              <a:t>姓名：张某，男性，</a:t>
            </a:r>
            <a:r>
              <a:rPr lang="en-US" altLang="zh-CN" dirty="0"/>
              <a:t>45</a:t>
            </a:r>
            <a:r>
              <a:rPr lang="zh-CN" altLang="zh-CN" dirty="0"/>
              <a:t>岁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主诉：</a:t>
            </a:r>
            <a:r>
              <a:rPr lang="zh-CN" altLang="zh-CN" dirty="0"/>
              <a:t> 饱餐后突发上腹部疼痛</a:t>
            </a:r>
            <a:r>
              <a:rPr lang="en-US" altLang="zh-CN" dirty="0"/>
              <a:t>10</a:t>
            </a:r>
            <a:r>
              <a:rPr lang="zh-CN" altLang="zh-CN" dirty="0"/>
              <a:t>小时入院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现病史：</a:t>
            </a:r>
            <a:r>
              <a:rPr lang="zh-CN" altLang="zh-CN" dirty="0"/>
              <a:t>疼痛呈持续性绞痛，无放射性，拒按，伴恶心，呕吐，呕出胃内容物及黄水。</a:t>
            </a:r>
            <a:r>
              <a:rPr lang="en-US" altLang="zh-CN" dirty="0"/>
              <a:t>3</a:t>
            </a:r>
            <a:r>
              <a:rPr lang="zh-CN" altLang="zh-CN" dirty="0"/>
              <a:t>小时前腹痛加剧，出现发热。</a:t>
            </a:r>
            <a:r>
              <a:rPr lang="en-US" altLang="zh-CN" dirty="0"/>
              <a:t>1</a:t>
            </a:r>
            <a:r>
              <a:rPr lang="zh-CN" altLang="zh-CN" dirty="0"/>
              <a:t>小时前出现手足抽搐。小便量减少。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过去史：</a:t>
            </a:r>
            <a:r>
              <a:rPr lang="zh-CN" altLang="zh-CN" dirty="0"/>
              <a:t>既往无上腹部疼痛病史。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体格检查：</a:t>
            </a:r>
            <a:r>
              <a:rPr lang="en-US" altLang="zh-CN" dirty="0"/>
              <a:t> T 38.6</a:t>
            </a:r>
            <a:r>
              <a:rPr lang="zh-CN" altLang="zh-CN" dirty="0"/>
              <a:t>℃，</a:t>
            </a:r>
            <a:r>
              <a:rPr lang="en-US" altLang="zh-CN" dirty="0"/>
              <a:t> BP 90/60mmHg</a:t>
            </a:r>
            <a:r>
              <a:rPr lang="zh-CN" altLang="zh-CN" dirty="0"/>
              <a:t>，</a:t>
            </a:r>
            <a:r>
              <a:rPr lang="en-US" altLang="zh-CN" dirty="0"/>
              <a:t>P  110</a:t>
            </a:r>
            <a:r>
              <a:rPr lang="zh-CN" altLang="zh-CN" dirty="0"/>
              <a:t>次</a:t>
            </a:r>
            <a:r>
              <a:rPr lang="en-US" altLang="zh-CN" dirty="0"/>
              <a:t>/</a:t>
            </a:r>
            <a:r>
              <a:rPr lang="zh-CN" altLang="zh-CN" dirty="0"/>
              <a:t>分，</a:t>
            </a:r>
            <a:r>
              <a:rPr lang="en-US" altLang="zh-CN" dirty="0"/>
              <a:t>R 20</a:t>
            </a:r>
            <a:r>
              <a:rPr lang="zh-CN" altLang="zh-CN" dirty="0"/>
              <a:t>次</a:t>
            </a:r>
            <a:r>
              <a:rPr lang="en-US" altLang="zh-CN" dirty="0"/>
              <a:t>/</a:t>
            </a:r>
            <a:r>
              <a:rPr lang="zh-CN" altLang="zh-CN" dirty="0"/>
              <a:t>分。痛苦面容，皮肤巩膜无黄染，心率</a:t>
            </a:r>
            <a:r>
              <a:rPr lang="en-US" altLang="zh-CN" dirty="0"/>
              <a:t>110</a:t>
            </a:r>
            <a:r>
              <a:rPr lang="zh-CN" altLang="zh-CN" dirty="0"/>
              <a:t>次</a:t>
            </a:r>
            <a:r>
              <a:rPr lang="en-US" altLang="zh-CN" dirty="0"/>
              <a:t>/</a:t>
            </a:r>
            <a:r>
              <a:rPr lang="zh-CN" altLang="zh-CN" dirty="0"/>
              <a:t>分，心肺余无异常，腹平软，腹壁皮肤未见淤斑，全腹均有压痛、反跳痛和肌紧张，以中上腹部明显，移动性浊音阴性，肠鸣音</a:t>
            </a:r>
            <a:r>
              <a:rPr lang="en-US" altLang="zh-CN" dirty="0"/>
              <a:t>1</a:t>
            </a:r>
            <a:r>
              <a:rPr lang="zh-CN" altLang="zh-CN" dirty="0"/>
              <a:t>次</a:t>
            </a:r>
            <a:r>
              <a:rPr lang="en-US" altLang="zh-CN" dirty="0"/>
              <a:t>/</a:t>
            </a:r>
            <a:r>
              <a:rPr lang="zh-CN" altLang="zh-CN" dirty="0"/>
              <a:t>分。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实验室及器械检查：</a:t>
            </a:r>
            <a:r>
              <a:rPr lang="zh-CN" altLang="zh-CN" dirty="0"/>
              <a:t>血淀粉酶：</a:t>
            </a:r>
            <a:r>
              <a:rPr lang="en-US" altLang="zh-CN" dirty="0"/>
              <a:t>96u/L</a:t>
            </a:r>
            <a:r>
              <a:rPr lang="zh-CN" altLang="zh-CN" dirty="0"/>
              <a:t>，血象：</a:t>
            </a:r>
            <a:r>
              <a:rPr lang="en-US" altLang="zh-CN" dirty="0"/>
              <a:t>WBC12</a:t>
            </a:r>
            <a:r>
              <a:rPr lang="zh-CN" altLang="zh-CN" dirty="0"/>
              <a:t>×</a:t>
            </a:r>
            <a:r>
              <a:rPr lang="en-US" altLang="zh-CN" dirty="0"/>
              <a:t>10</a:t>
            </a:r>
            <a:r>
              <a:rPr lang="en-US" altLang="zh-CN" baseline="30000" dirty="0"/>
              <a:t>9</a:t>
            </a:r>
            <a:r>
              <a:rPr lang="en-US" altLang="zh-CN" dirty="0"/>
              <a:t>/L</a:t>
            </a:r>
            <a:r>
              <a:rPr lang="zh-CN" altLang="zh-CN" dirty="0"/>
              <a:t>，</a:t>
            </a:r>
            <a:r>
              <a:rPr lang="en-US" altLang="zh-CN" dirty="0"/>
              <a:t>N 87%</a:t>
            </a:r>
            <a:r>
              <a:rPr lang="zh-CN" altLang="zh-CN" dirty="0"/>
              <a:t>，</a:t>
            </a:r>
            <a:r>
              <a:rPr lang="en-US" altLang="zh-CN" dirty="0"/>
              <a:t>L 13%</a:t>
            </a:r>
            <a:r>
              <a:rPr lang="zh-CN" altLang="zh-CN" dirty="0"/>
              <a:t>，</a:t>
            </a:r>
            <a:r>
              <a:rPr lang="en-US" altLang="zh-CN" dirty="0" err="1"/>
              <a:t>Hb</a:t>
            </a:r>
            <a:r>
              <a:rPr lang="zh-CN" altLang="zh-CN" dirty="0"/>
              <a:t>：</a:t>
            </a:r>
            <a:r>
              <a:rPr lang="en-US" altLang="zh-CN" dirty="0"/>
              <a:t>120g/L</a:t>
            </a:r>
            <a:r>
              <a:rPr lang="zh-CN" altLang="zh-CN" dirty="0"/>
              <a:t>。</a:t>
            </a:r>
            <a:r>
              <a:rPr lang="en-US" altLang="zh-CN" dirty="0"/>
              <a:t>B</a:t>
            </a:r>
            <a:r>
              <a:rPr lang="zh-CN" altLang="zh-CN" dirty="0"/>
              <a:t>超：肝、胆、脾未见异常，因肠内气体影响，胰腺显示不清，腹腔内有少量液性暗区。</a:t>
            </a:r>
          </a:p>
          <a:p>
            <a:pPr fontAlgn="auto">
              <a:spcAft>
                <a:spcPts val="0"/>
              </a:spcAft>
              <a:defRPr/>
            </a:pP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463" y="708025"/>
            <a:ext cx="7583487" cy="55435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该病目前可能的诊断有哪些</a:t>
            </a:r>
            <a:r>
              <a:rPr lang="en-US" altLang="zh-CN" dirty="0" smtClean="0"/>
              <a:t>?</a:t>
            </a:r>
            <a:r>
              <a:rPr lang="en-US" altLang="zh-CN" dirty="0"/>
              <a:t> </a:t>
            </a:r>
            <a:r>
              <a:rPr lang="en-US" altLang="zh-CN" dirty="0" smtClean="0"/>
              <a:t>  1</a:t>
            </a:r>
            <a:r>
              <a:rPr lang="zh-CN" altLang="zh-CN" dirty="0"/>
              <a:t>、急性出血坏死性胰腺炎</a:t>
            </a:r>
            <a:r>
              <a:rPr lang="zh-CN" altLang="zh-CN" dirty="0" smtClean="0"/>
              <a:t>；</a:t>
            </a:r>
            <a:r>
              <a:rPr lang="en-US" altLang="zh-CN" dirty="0" smtClean="0"/>
              <a:t> 2</a:t>
            </a:r>
            <a:r>
              <a:rPr lang="zh-CN" altLang="zh-CN" dirty="0"/>
              <a:t>、胃、十二指肠溃疡穿孔。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 smtClean="0"/>
              <a:t>确诊尚需要哪些生化检查及影像学检查</a:t>
            </a:r>
            <a:r>
              <a:rPr lang="zh-CN" altLang="zh-CN" dirty="0"/>
              <a:t>？为什么？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1</a:t>
            </a:r>
            <a:r>
              <a:rPr lang="zh-CN" altLang="zh-CN" dirty="0"/>
              <a:t>、应进一步行血、尿淀粉酶，血脂肪酶，血钙、血糖、血清正铁血白蛋白检查，</a:t>
            </a:r>
            <a:r>
              <a:rPr lang="en-US" altLang="zh-CN" dirty="0"/>
              <a:t>X</a:t>
            </a:r>
            <a:r>
              <a:rPr lang="zh-CN" altLang="zh-CN" dirty="0"/>
              <a:t>线腹部平片（有无膈下游离气体）、胸片（有无胸腔积液）及胰腺</a:t>
            </a:r>
            <a:r>
              <a:rPr lang="en-US" altLang="zh-CN" dirty="0"/>
              <a:t>CT</a:t>
            </a:r>
            <a:r>
              <a:rPr lang="zh-CN" altLang="zh-CN" dirty="0"/>
              <a:t>检查（观察胰腺改变），以便更全面、更准确地分析病情，确定诊断，判断预后</a:t>
            </a:r>
            <a:r>
              <a:rPr lang="zh-CN" altLang="zh-CN" dirty="0" smtClean="0"/>
              <a:t>。</a:t>
            </a:r>
            <a:r>
              <a:rPr lang="en-US" altLang="zh-CN" dirty="0" smtClean="0"/>
              <a:t>   2</a:t>
            </a:r>
            <a:r>
              <a:rPr lang="zh-CN" altLang="zh-CN" dirty="0"/>
              <a:t>、在</a:t>
            </a:r>
            <a:r>
              <a:rPr lang="en-US" altLang="zh-CN" dirty="0"/>
              <a:t>B</a:t>
            </a:r>
            <a:r>
              <a:rPr lang="zh-CN" altLang="zh-CN" dirty="0"/>
              <a:t>超引导下行腹水穿刺检查。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 smtClean="0"/>
              <a:t>本病可能出现哪些并发症</a:t>
            </a:r>
            <a:r>
              <a:rPr lang="zh-CN" altLang="zh-CN" dirty="0"/>
              <a:t>？</a:t>
            </a:r>
            <a:r>
              <a:rPr lang="en-US" altLang="zh-CN" dirty="0"/>
              <a:t> </a:t>
            </a:r>
            <a:endParaRPr lang="zh-CN" altLang="zh-CN" dirty="0"/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局部并发症：胰腺脓肿、假性囊肿</a:t>
            </a:r>
            <a:r>
              <a:rPr lang="zh-CN" altLang="zh-CN" dirty="0" smtClean="0"/>
              <a:t>；全身并发症</a:t>
            </a:r>
            <a:r>
              <a:rPr lang="zh-CN" altLang="zh-CN" dirty="0"/>
              <a:t>：消化道出血、败血症及真菌感染；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多器官功能衰竭：急性肾衰竭、急性呼吸窘迫综合症、心力衰竭、消化道出血、胰性脑病、弥散性血管内凝血、肺炎、败血症、血栓性静脉炎、皮下及骨髓脂肪坏死；慢性胰腺炎和糖尿病。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 smtClean="0"/>
              <a:t>本病治疗</a:t>
            </a:r>
            <a:r>
              <a:rPr lang="zh-CN" altLang="zh-CN" dirty="0"/>
              <a:t>的综合性措施有哪些</a:t>
            </a:r>
            <a:r>
              <a:rPr lang="zh-CN" altLang="zh-CN" dirty="0" smtClean="0"/>
              <a:t>？监护</a:t>
            </a:r>
            <a:r>
              <a:rPr lang="zh-CN" altLang="zh-CN" dirty="0"/>
              <a:t>，生命体征和病情的动态观察</a:t>
            </a:r>
            <a:r>
              <a:rPr lang="zh-CN" altLang="zh-CN" dirty="0" smtClean="0"/>
              <a:t>；维持</a:t>
            </a:r>
            <a:r>
              <a:rPr lang="zh-CN" altLang="zh-CN" dirty="0"/>
              <a:t>水、电解质平衡，保持血容量；</a:t>
            </a:r>
          </a:p>
          <a:p>
            <a:pPr fontAlgn="auto">
              <a:spcAft>
                <a:spcPts val="0"/>
              </a:spcAft>
              <a:defRPr/>
            </a:pP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内容占位符 3" descr="12住院医师规范化培养考试01.JPG"/>
          <p:cNvPicPr>
            <a:picLocks noGrp="1" noChangeAspect="1"/>
          </p:cNvPicPr>
          <p:nvPr>
            <p:ph idx="1"/>
          </p:nvPr>
        </p:nvPicPr>
        <p:blipFill>
          <a:blip r:embed="rId2"/>
          <a:srcRect t="8379" b="8379"/>
          <a:stretch>
            <a:fillRect/>
          </a:stretch>
        </p:blipFill>
        <p:spPr>
          <a:xfrm>
            <a:off x="779463" y="989013"/>
            <a:ext cx="7583487" cy="504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463" y="1012825"/>
            <a:ext cx="7583487" cy="50704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一般资料：</a:t>
            </a:r>
            <a:r>
              <a:rPr lang="zh-CN" altLang="zh-CN" dirty="0"/>
              <a:t> 患者，李某，男，</a:t>
            </a:r>
            <a:r>
              <a:rPr lang="en-US" altLang="zh-CN" dirty="0"/>
              <a:t>69</a:t>
            </a:r>
            <a:r>
              <a:rPr lang="zh-CN" altLang="zh-CN" dirty="0"/>
              <a:t>岁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主诉：</a:t>
            </a:r>
            <a:r>
              <a:rPr lang="zh-CN" altLang="zh-CN" dirty="0"/>
              <a:t> 反复左侧腰腹部绞痛</a:t>
            </a:r>
            <a:r>
              <a:rPr lang="en-US" altLang="zh-CN" dirty="0"/>
              <a:t>3</a:t>
            </a:r>
            <a:r>
              <a:rPr lang="zh-CN" altLang="zh-CN" dirty="0"/>
              <a:t>天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现病史：</a:t>
            </a:r>
            <a:r>
              <a:rPr lang="zh-CN" altLang="zh-CN" dirty="0"/>
              <a:t> 患者</a:t>
            </a:r>
            <a:r>
              <a:rPr lang="en-US" altLang="zh-CN" dirty="0"/>
              <a:t>3</a:t>
            </a:r>
            <a:r>
              <a:rPr lang="zh-CN" altLang="zh-CN" dirty="0"/>
              <a:t>天来反复出现左侧腰腹部绞痛，同时伴有恶心、呕吐。疼痛向下腹部、左腹股沟区域及左侧阴囊放射，尿色黄。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过去史：</a:t>
            </a:r>
            <a:r>
              <a:rPr lang="zh-CN" altLang="zh-CN" dirty="0"/>
              <a:t>无特殊。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体格检查：</a:t>
            </a:r>
            <a:r>
              <a:rPr lang="zh-CN" altLang="zh-CN" dirty="0"/>
              <a:t> 痛苦面容。左侧肾区明显叩击痛。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实验室及器械检查：</a:t>
            </a:r>
            <a:endParaRPr lang="zh-CN" altLang="zh-CN" dirty="0"/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血常规正常。尿常规：红细胞</a:t>
            </a:r>
            <a:r>
              <a:rPr lang="en-US" altLang="zh-CN" dirty="0"/>
              <a:t>+++/HP</a:t>
            </a:r>
            <a:r>
              <a:rPr lang="zh-CN" altLang="zh-CN" dirty="0"/>
              <a:t>，</a:t>
            </a:r>
            <a:r>
              <a:rPr lang="en-US" altLang="zh-CN" dirty="0"/>
              <a:t>WBC2</a:t>
            </a:r>
            <a:r>
              <a:rPr lang="zh-CN" altLang="zh-CN" dirty="0"/>
              <a:t>－</a:t>
            </a:r>
            <a:r>
              <a:rPr lang="en-US" altLang="zh-CN" dirty="0"/>
              <a:t>3/HP</a:t>
            </a:r>
            <a:r>
              <a:rPr lang="zh-CN" altLang="zh-CN" dirty="0"/>
              <a:t>。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B</a:t>
            </a:r>
            <a:r>
              <a:rPr lang="zh-CN" altLang="zh-CN" dirty="0"/>
              <a:t>超示：左肾集合系统分离</a:t>
            </a:r>
            <a:r>
              <a:rPr lang="en-US" altLang="zh-CN" dirty="0"/>
              <a:t>1.5cm</a:t>
            </a:r>
            <a:r>
              <a:rPr lang="zh-CN" altLang="zh-CN" dirty="0"/>
              <a:t>，输尿管上段扩张，中段怀疑有花生仁样大小结石。</a:t>
            </a:r>
          </a:p>
          <a:p>
            <a:pPr fontAlgn="auto">
              <a:spcAft>
                <a:spcPts val="0"/>
              </a:spcAft>
              <a:defRPr/>
            </a:pP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463" y="547688"/>
            <a:ext cx="7583487" cy="54895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问题及参考答案：</a:t>
            </a:r>
            <a:endParaRPr lang="zh-CN" altLang="zh-CN" dirty="0"/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患者</a:t>
            </a:r>
            <a:r>
              <a:rPr lang="zh-CN" altLang="zh-CN" dirty="0"/>
              <a:t>入院后，首先要做什么检查？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KUB+IVU</a:t>
            </a:r>
            <a:endParaRPr lang="zh-CN" altLang="zh-CN" dirty="0"/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zh-CN" dirty="0" smtClean="0"/>
              <a:t>针对</a:t>
            </a:r>
            <a:r>
              <a:rPr lang="zh-CN" altLang="zh-CN" dirty="0"/>
              <a:t>患者的肾绞痛，治疗措施主要有？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解痉止痛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监测结石成分为黄嘌呤结</a:t>
            </a:r>
            <a:r>
              <a:rPr lang="zh-CN" altLang="zh-CN" dirty="0"/>
              <a:t>石，为了预防和减少复发，要注意哪些？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大量饮水，每天保持尿量大于</a:t>
            </a:r>
            <a:r>
              <a:rPr lang="en-US" altLang="zh-CN" dirty="0"/>
              <a:t>2000</a:t>
            </a:r>
            <a:r>
              <a:rPr lang="zh-CN" altLang="zh-CN" dirty="0"/>
              <a:t>毫升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低嘌呤饮食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碱化尿液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定期医院复查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第三部分：操作</a:t>
            </a:r>
          </a:p>
        </p:txBody>
      </p:sp>
      <p:sp>
        <p:nvSpPr>
          <p:cNvPr id="5427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smtClean="0"/>
              <a:t>一、手术区消毒（胃手术为例）（</a:t>
            </a:r>
            <a:r>
              <a:rPr lang="en-US" altLang="zh-CN" b="1" smtClean="0"/>
              <a:t>13</a:t>
            </a:r>
            <a:r>
              <a:rPr lang="zh-CN" altLang="zh-CN" b="1" smtClean="0"/>
              <a:t>分）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(1)</a:t>
            </a:r>
            <a:r>
              <a:rPr lang="zh-CN" altLang="zh-CN" smtClean="0"/>
              <a:t>消毒区域（范围）选择正确（</a:t>
            </a:r>
            <a:r>
              <a:rPr lang="en-US" altLang="zh-CN" smtClean="0"/>
              <a:t>5</a:t>
            </a:r>
            <a:r>
              <a:rPr lang="zh-CN" altLang="zh-CN" smtClean="0"/>
              <a:t>分）；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   </a:t>
            </a:r>
            <a:r>
              <a:rPr lang="zh-CN" altLang="zh-CN" smtClean="0"/>
              <a:t>上至胸乳头连线，下至腹股沟、耻骨联合，两侧至腋前线之间范围。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(2)</a:t>
            </a:r>
            <a:r>
              <a:rPr lang="zh-CN" altLang="zh-CN" smtClean="0"/>
              <a:t>持消毒器械方法正确（</a:t>
            </a:r>
            <a:r>
              <a:rPr lang="en-US" altLang="zh-CN" smtClean="0"/>
              <a:t>3</a:t>
            </a:r>
            <a:r>
              <a:rPr lang="zh-CN" altLang="zh-CN" smtClean="0"/>
              <a:t>分）；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   </a:t>
            </a:r>
            <a:r>
              <a:rPr lang="zh-CN" altLang="zh-CN" smtClean="0"/>
              <a:t>右手持卵圆钳夹住消毒纱球，浸蘸消毒液。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(3)</a:t>
            </a:r>
            <a:r>
              <a:rPr lang="zh-CN" altLang="zh-CN" smtClean="0"/>
              <a:t>消毒方法正确（</a:t>
            </a:r>
            <a:r>
              <a:rPr lang="en-US" altLang="zh-CN" smtClean="0"/>
              <a:t>5</a:t>
            </a:r>
            <a:r>
              <a:rPr lang="zh-CN" altLang="zh-CN" smtClean="0"/>
              <a:t>分）。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   </a:t>
            </a:r>
            <a:r>
              <a:rPr lang="zh-CN" altLang="zh-CN" smtClean="0"/>
              <a:t>自手术区中心切口线两侧依次向外消毒。</a:t>
            </a:r>
          </a:p>
          <a:p>
            <a:endParaRPr kumimoji="1"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铺单：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463" y="1425575"/>
            <a:ext cx="7583487" cy="50720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1.</a:t>
            </a:r>
            <a:r>
              <a:rPr lang="zh-CN" altLang="zh-CN" dirty="0"/>
              <a:t>铺皮肤巾：用</a:t>
            </a:r>
            <a:r>
              <a:rPr lang="en-US" altLang="zh-CN" dirty="0"/>
              <a:t>4</a:t>
            </a:r>
            <a:r>
              <a:rPr lang="zh-CN" altLang="zh-CN" dirty="0"/>
              <a:t>块无菌巾遮盖切口周围，又称切口巾。 （</a:t>
            </a:r>
            <a:r>
              <a:rPr lang="en-US" altLang="zh-CN" dirty="0"/>
              <a:t>4</a:t>
            </a:r>
            <a:r>
              <a:rPr lang="zh-CN" altLang="zh-CN" dirty="0"/>
              <a:t>分）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 smtClean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）把无菌巾折边</a:t>
            </a:r>
            <a:r>
              <a:rPr lang="en-US" altLang="zh-CN" dirty="0"/>
              <a:t>1/4</a:t>
            </a:r>
            <a:r>
              <a:rPr lang="zh-CN" altLang="zh-CN" dirty="0"/>
              <a:t>，分别铺于切口下方、上方、对侧及自身侧。每块巾的内侧缘距切口线</a:t>
            </a:r>
            <a:r>
              <a:rPr lang="en-US" altLang="zh-CN" dirty="0"/>
              <a:t>3cm</a:t>
            </a:r>
            <a:r>
              <a:rPr lang="zh-CN" altLang="zh-CN" dirty="0"/>
              <a:t>以内，铺下的手术巾若需少许调适，只允许自内向外移动。</a:t>
            </a:r>
            <a:r>
              <a:rPr lang="en-US" altLang="zh-CN" dirty="0"/>
              <a:t> </a:t>
            </a:r>
            <a:endParaRPr lang="zh-CN" altLang="zh-CN" dirty="0"/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）手术巾的四个交角处分别用布巾钳夹住，露出切口部分。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2.</a:t>
            </a:r>
            <a:r>
              <a:rPr lang="zh-CN" altLang="zh-CN" dirty="0"/>
              <a:t>铺手术中单 （</a:t>
            </a:r>
            <a:r>
              <a:rPr lang="en-US" altLang="zh-CN" dirty="0"/>
              <a:t>4</a:t>
            </a:r>
            <a:r>
              <a:rPr lang="zh-CN" altLang="zh-CN" dirty="0"/>
              <a:t>分）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    </a:t>
            </a:r>
            <a:r>
              <a:rPr lang="zh-CN" altLang="zh-CN" dirty="0" smtClean="0"/>
              <a:t>将两块无</a:t>
            </a:r>
            <a:r>
              <a:rPr lang="zh-CN" altLang="zh-CN" dirty="0"/>
              <a:t>菌中单分别铺于切口的上、下方。铺巾者需注意避免自己的手或手指触及未消毒物品。</a:t>
            </a:r>
            <a:r>
              <a:rPr lang="en-US" altLang="zh-CN" dirty="0"/>
              <a:t> </a:t>
            </a:r>
            <a:endParaRPr lang="zh-CN" altLang="zh-CN" dirty="0"/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3.</a:t>
            </a:r>
            <a:r>
              <a:rPr lang="zh-CN" altLang="zh-CN" dirty="0"/>
              <a:t>铺手术洞单 （</a:t>
            </a:r>
            <a:r>
              <a:rPr lang="en-US" altLang="zh-CN" dirty="0"/>
              <a:t>4</a:t>
            </a:r>
            <a:r>
              <a:rPr lang="zh-CN" altLang="zh-CN" dirty="0"/>
              <a:t>分）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    </a:t>
            </a:r>
            <a:r>
              <a:rPr lang="zh-CN" altLang="zh-CN" dirty="0"/>
              <a:t>将有孔洞的剖腹大单正对切口，短端向头部、长端向下肢，先向上方再向下方、分别展开，展开时手卷在大单里面，以免污染。要求短端盖住麻醉架，长端盖住器械托盘，两侧和足端应垂下超过手术台边</a:t>
            </a:r>
            <a:r>
              <a:rPr lang="en-US" altLang="zh-CN" dirty="0"/>
              <a:t>30cm.</a:t>
            </a:r>
            <a:r>
              <a:rPr lang="zh-CN" altLang="zh-CN" dirty="0"/>
              <a:t> 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皮肤缝合</a:t>
            </a:r>
            <a:r>
              <a:rPr kumimoji="1" lang="en-US" altLang="en-US" smtClean="0"/>
              <a:t>：</a:t>
            </a:r>
            <a:endParaRPr kumimoji="1"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b="1" dirty="0"/>
              <a:t>皮肤缝合（</a:t>
            </a:r>
            <a:r>
              <a:rPr lang="en-US" altLang="zh-CN" b="1" dirty="0"/>
              <a:t>18</a:t>
            </a:r>
            <a:r>
              <a:rPr lang="zh-CN" altLang="zh-CN" b="1" dirty="0"/>
              <a:t>分）</a:t>
            </a:r>
            <a:endParaRPr lang="zh-CN" altLang="zh-CN" dirty="0"/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1</a:t>
            </a:r>
            <a:r>
              <a:rPr lang="zh-CN" altLang="zh-CN" dirty="0"/>
              <a:t>、缝合时消毒及无菌操作（</a:t>
            </a:r>
            <a:r>
              <a:rPr lang="en-US" altLang="zh-CN" dirty="0"/>
              <a:t>3</a:t>
            </a:r>
            <a:r>
              <a:rPr lang="zh-CN" altLang="zh-CN" dirty="0"/>
              <a:t>分）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缝合时必须严格消毒，执行无菌操作规程。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2</a:t>
            </a:r>
            <a:r>
              <a:rPr lang="zh-CN" altLang="zh-CN" dirty="0"/>
              <a:t>、缝合时器械的选择及持器械方法（</a:t>
            </a:r>
            <a:r>
              <a:rPr lang="en-US" altLang="zh-CN" dirty="0"/>
              <a:t>3</a:t>
            </a:r>
            <a:r>
              <a:rPr lang="zh-CN" altLang="zh-CN" dirty="0"/>
              <a:t>分）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缝合时手持器械方法准确。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3</a:t>
            </a:r>
            <a:r>
              <a:rPr lang="zh-CN" altLang="zh-CN" dirty="0"/>
              <a:t>、进、出针的角度，刺入点、刺出点与创缘的距离（</a:t>
            </a:r>
            <a:r>
              <a:rPr lang="en-US" altLang="zh-CN" dirty="0"/>
              <a:t>3</a:t>
            </a:r>
            <a:r>
              <a:rPr lang="zh-CN" altLang="zh-CN" dirty="0"/>
              <a:t>分）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缝合时进针、出针与皮肤尽量垂直。皮肤要对合，不可有歪斜及皱襞，缝针刺入点与刺出点要和创缘距离相等。防止内翻或外翻，缝线打结在创口的一侧。</a:t>
            </a:r>
          </a:p>
          <a:p>
            <a:pPr fontAlgn="auto">
              <a:spcAft>
                <a:spcPts val="0"/>
              </a:spcAft>
              <a:defRPr/>
            </a:pP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内容占位符 2"/>
          <p:cNvSpPr>
            <a:spLocks noGrp="1"/>
          </p:cNvSpPr>
          <p:nvPr>
            <p:ph idx="1"/>
          </p:nvPr>
        </p:nvSpPr>
        <p:spPr>
          <a:xfrm>
            <a:off x="779463" y="842963"/>
            <a:ext cx="7583487" cy="5514975"/>
          </a:xfrm>
        </p:spPr>
        <p:txBody>
          <a:bodyPr/>
          <a:lstStyle/>
          <a:p>
            <a:r>
              <a:rPr lang="en-US" altLang="zh-CN" smtClean="0"/>
              <a:t>4</a:t>
            </a:r>
            <a:r>
              <a:rPr lang="zh-CN" altLang="zh-CN" smtClean="0"/>
              <a:t>、缝合层次是否清晰、皮肤对合、打结部位（</a:t>
            </a:r>
            <a:r>
              <a:rPr lang="en-US" altLang="zh-CN" smtClean="0"/>
              <a:t>3</a:t>
            </a:r>
            <a:r>
              <a:rPr lang="zh-CN" altLang="zh-CN" smtClean="0"/>
              <a:t>分）</a:t>
            </a:r>
          </a:p>
          <a:p>
            <a:r>
              <a:rPr lang="zh-CN" altLang="zh-CN" smtClean="0"/>
              <a:t>缝合必须按层次，将同层组织准确缝合对齐拉笼。皮肤要对合，不可有歪斜及皱襞，缝针刺入点与刺出点要和创缘距离相等。防止内翻或外翻，缝线打结在创口的一侧。</a:t>
            </a:r>
          </a:p>
          <a:p>
            <a:r>
              <a:rPr lang="en-US" altLang="zh-CN" smtClean="0"/>
              <a:t>5</a:t>
            </a:r>
            <a:r>
              <a:rPr lang="zh-CN" altLang="zh-CN" smtClean="0"/>
              <a:t>、缝合时针距与边距是否适宜（</a:t>
            </a:r>
            <a:r>
              <a:rPr lang="en-US" altLang="zh-CN" smtClean="0"/>
              <a:t>3</a:t>
            </a:r>
            <a:r>
              <a:rPr lang="zh-CN" altLang="zh-CN" smtClean="0"/>
              <a:t>分）</a:t>
            </a:r>
          </a:p>
          <a:p>
            <a:r>
              <a:rPr lang="zh-CN" altLang="zh-CN" smtClean="0"/>
              <a:t>了解针距和边距的概念，针距一般为</a:t>
            </a:r>
            <a:r>
              <a:rPr lang="en-US" altLang="zh-CN" smtClean="0"/>
              <a:t>1.0-1.5cm</a:t>
            </a:r>
            <a:r>
              <a:rPr lang="zh-CN" altLang="zh-CN" smtClean="0"/>
              <a:t>，边距</a:t>
            </a:r>
            <a:r>
              <a:rPr lang="en-US" altLang="zh-CN" smtClean="0"/>
              <a:t>0.5-1.0cm</a:t>
            </a:r>
            <a:r>
              <a:rPr lang="zh-CN" altLang="zh-CN" smtClean="0"/>
              <a:t>。</a:t>
            </a:r>
          </a:p>
          <a:p>
            <a:r>
              <a:rPr lang="en-US" altLang="zh-CN" smtClean="0"/>
              <a:t>6</a:t>
            </a:r>
            <a:r>
              <a:rPr lang="zh-CN" altLang="zh-CN" smtClean="0"/>
              <a:t>、缝合后创口松紧（</a:t>
            </a:r>
            <a:r>
              <a:rPr lang="en-US" altLang="zh-CN" smtClean="0"/>
              <a:t>3</a:t>
            </a:r>
            <a:r>
              <a:rPr lang="zh-CN" altLang="zh-CN" smtClean="0"/>
              <a:t>分）</a:t>
            </a:r>
          </a:p>
          <a:p>
            <a:r>
              <a:rPr lang="zh-CN" altLang="zh-CN" smtClean="0"/>
              <a:t>缝合创口松紧适宜，过松会使创口裂开，愈合时间延长，太紧会使组织缺血，坏死，造成愈合不良。 </a:t>
            </a:r>
            <a:endParaRPr kumimoji="1"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打结：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300000"/>
              </a:lnSpc>
              <a:spcAft>
                <a:spcPts val="0"/>
              </a:spcAft>
              <a:defRPr/>
            </a:pPr>
            <a:r>
              <a:rPr lang="en-US" altLang="zh-CN" dirty="0"/>
              <a:t>1</a:t>
            </a:r>
            <a:r>
              <a:rPr lang="zh-CN" altLang="zh-CN" dirty="0"/>
              <a:t>、打结时绕线（</a:t>
            </a:r>
            <a:r>
              <a:rPr lang="en-US" altLang="zh-CN" dirty="0"/>
              <a:t>3</a:t>
            </a:r>
            <a:r>
              <a:rPr lang="zh-CN" altLang="zh-CN" dirty="0"/>
              <a:t>分）</a:t>
            </a:r>
          </a:p>
          <a:p>
            <a:pPr fontAlgn="auto">
              <a:lnSpc>
                <a:spcPct val="300000"/>
              </a:lnSpc>
              <a:spcAft>
                <a:spcPts val="0"/>
              </a:spcAft>
              <a:defRPr/>
            </a:pPr>
            <a:r>
              <a:rPr lang="en-US" altLang="zh-CN" dirty="0"/>
              <a:t>2</a:t>
            </a:r>
            <a:r>
              <a:rPr lang="zh-CN" altLang="zh-CN" dirty="0"/>
              <a:t>、打结时拉线方向（有无打成滑结或顺结）（</a:t>
            </a:r>
            <a:r>
              <a:rPr lang="en-US" altLang="zh-CN" dirty="0"/>
              <a:t>2</a:t>
            </a:r>
            <a:r>
              <a:rPr lang="zh-CN" altLang="zh-CN" dirty="0"/>
              <a:t>分）</a:t>
            </a:r>
          </a:p>
          <a:p>
            <a:pPr fontAlgn="auto">
              <a:lnSpc>
                <a:spcPct val="300000"/>
              </a:lnSpc>
              <a:spcAft>
                <a:spcPts val="0"/>
              </a:spcAft>
              <a:defRPr/>
            </a:pPr>
            <a:r>
              <a:rPr lang="en-US" altLang="zh-CN" dirty="0"/>
              <a:t>3</a:t>
            </a:r>
            <a:r>
              <a:rPr lang="zh-CN" altLang="zh-CN" dirty="0"/>
              <a:t>、打第二结时第一结是否能松开，结扎是否牢靠（</a:t>
            </a:r>
            <a:r>
              <a:rPr lang="en-US" altLang="zh-CN" dirty="0"/>
              <a:t>2</a:t>
            </a:r>
            <a:r>
              <a:rPr lang="zh-CN" altLang="zh-CN" dirty="0"/>
              <a:t>分） </a:t>
            </a:r>
            <a:endParaRPr lang="en-US" altLang="zh-CN" dirty="0" smtClean="0"/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smtClean="0"/>
              <a:t>戴无菌手套</a:t>
            </a:r>
            <a:r>
              <a:rPr lang="zh-CN" altLang="zh-CN" smtClean="0"/>
              <a:t> </a:t>
            </a:r>
            <a:endParaRPr kumimoji="1"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(1)</a:t>
            </a:r>
            <a:r>
              <a:rPr lang="zh-CN" altLang="zh-CN" dirty="0"/>
              <a:t>开包正确（</a:t>
            </a:r>
            <a:r>
              <a:rPr lang="en-US" altLang="zh-CN" dirty="0"/>
              <a:t>5</a:t>
            </a:r>
            <a:r>
              <a:rPr lang="zh-CN" altLang="zh-CN" dirty="0"/>
              <a:t>分）；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防止包内侧清洁面的污染。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(2)</a:t>
            </a:r>
            <a:r>
              <a:rPr lang="zh-CN" altLang="zh-CN" dirty="0"/>
              <a:t>取手套正确（</a:t>
            </a:r>
            <a:r>
              <a:rPr lang="en-US" altLang="zh-CN" dirty="0"/>
              <a:t>5</a:t>
            </a:r>
            <a:r>
              <a:rPr lang="zh-CN" altLang="zh-CN" dirty="0"/>
              <a:t>分）；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从手套包内取出手套，捏住手套反折处。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(3)</a:t>
            </a:r>
            <a:r>
              <a:rPr lang="zh-CN" altLang="zh-CN" dirty="0"/>
              <a:t>第一只手套戴法正确（</a:t>
            </a:r>
            <a:r>
              <a:rPr lang="en-US" altLang="zh-CN" dirty="0"/>
              <a:t>5</a:t>
            </a:r>
            <a:r>
              <a:rPr lang="zh-CN" altLang="zh-CN" dirty="0"/>
              <a:t>分）；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右手对准手套五指插入戴好，并将右手四个手指插入另一手套反折处。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(4)</a:t>
            </a:r>
            <a:r>
              <a:rPr lang="zh-CN" altLang="zh-CN" dirty="0"/>
              <a:t>第二只手套戴法正确（</a:t>
            </a:r>
            <a:r>
              <a:rPr lang="en-US" altLang="zh-CN" dirty="0"/>
              <a:t>5</a:t>
            </a:r>
            <a:r>
              <a:rPr lang="zh-CN" altLang="zh-CN" dirty="0"/>
              <a:t>分）；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左手顺势戴好手套，两手分别把反折部翻至手术衣袖口上。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(5)</a:t>
            </a:r>
            <a:r>
              <a:rPr lang="zh-CN" altLang="zh-CN" dirty="0"/>
              <a:t>戴好手套后双手位置姿势正确（</a:t>
            </a:r>
            <a:r>
              <a:rPr lang="en-US" altLang="zh-CN" dirty="0"/>
              <a:t>5</a:t>
            </a:r>
            <a:r>
              <a:rPr lang="zh-CN" altLang="zh-CN" dirty="0"/>
              <a:t>分）。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双手、前臂置手胸前向上，不能接触胸腹部，防止污染。 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smtClean="0"/>
              <a:t>肠吻合技术</a:t>
            </a:r>
            <a:r>
              <a:rPr lang="zh-CN" altLang="zh-CN" smtClean="0"/>
              <a:t> </a:t>
            </a:r>
            <a:endParaRPr kumimoji="1" lang="zh-CN" altLang="en-US" smtClean="0"/>
          </a:p>
        </p:txBody>
      </p:sp>
      <p:sp>
        <p:nvSpPr>
          <p:cNvPr id="6041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/>
              <a:t>应该用间断缝合（</a:t>
            </a:r>
            <a:r>
              <a:rPr lang="en-US" altLang="zh-CN" smtClean="0"/>
              <a:t>5</a:t>
            </a:r>
            <a:r>
              <a:rPr lang="zh-CN" altLang="zh-CN" smtClean="0"/>
              <a:t>分）</a:t>
            </a:r>
          </a:p>
          <a:p>
            <a:r>
              <a:rPr lang="zh-CN" altLang="zh-CN" smtClean="0"/>
              <a:t>吻合时肠壁的内翻不宜太多，避免形成肠腔内的瓣膜。（</a:t>
            </a:r>
            <a:r>
              <a:rPr lang="en-US" altLang="zh-CN" smtClean="0"/>
              <a:t>5</a:t>
            </a:r>
            <a:r>
              <a:rPr lang="zh-CN" altLang="zh-CN" smtClean="0"/>
              <a:t>分）</a:t>
            </a:r>
          </a:p>
          <a:p>
            <a:r>
              <a:rPr lang="zh-CN" altLang="zh-CN" smtClean="0"/>
              <a:t>全层缝合的线头最好打</a:t>
            </a:r>
            <a:r>
              <a:rPr lang="en-US" altLang="zh-CN" smtClean="0"/>
              <a:t>3</a:t>
            </a:r>
            <a:r>
              <a:rPr lang="zh-CN" altLang="zh-CN" smtClean="0"/>
              <a:t>个结，不使过早松脱。（</a:t>
            </a:r>
            <a:r>
              <a:rPr lang="en-US" altLang="zh-CN" smtClean="0"/>
              <a:t>5</a:t>
            </a:r>
            <a:r>
              <a:rPr lang="zh-CN" altLang="zh-CN" smtClean="0"/>
              <a:t>分）</a:t>
            </a:r>
          </a:p>
          <a:p>
            <a:r>
              <a:rPr lang="zh-CN" altLang="zh-CN" smtClean="0"/>
              <a:t>前壁缝合应使肠壁内翻，浆肌层缝合必须使浆膜面对合。（</a:t>
            </a:r>
            <a:r>
              <a:rPr lang="en-US" altLang="zh-CN" smtClean="0"/>
              <a:t>5</a:t>
            </a:r>
            <a:r>
              <a:rPr lang="zh-CN" altLang="zh-CN" smtClean="0"/>
              <a:t>分）</a:t>
            </a:r>
          </a:p>
          <a:p>
            <a:r>
              <a:rPr lang="zh-CN" altLang="zh-CN" smtClean="0"/>
              <a:t>不要缝得太深或太浅。吻合完毕后必须仔细检查吻合口一遍，看有无漏针，尤应注意系膜附着处两面及系膜对侧是否妥善对齐。（</a:t>
            </a:r>
            <a:r>
              <a:rPr lang="en-US" altLang="zh-CN" smtClean="0"/>
              <a:t>5</a:t>
            </a:r>
            <a:r>
              <a:rPr lang="zh-CN" altLang="zh-CN" smtClean="0"/>
              <a:t>分） </a:t>
            </a:r>
            <a:endParaRPr kumimoji="1"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石膏外固定技术</a:t>
            </a:r>
          </a:p>
        </p:txBody>
      </p:sp>
      <p:sp>
        <p:nvSpPr>
          <p:cNvPr id="61442" name="内容占位符 2"/>
          <p:cNvSpPr>
            <a:spLocks noGrp="1"/>
          </p:cNvSpPr>
          <p:nvPr>
            <p:ph idx="1"/>
          </p:nvPr>
        </p:nvSpPr>
        <p:spPr>
          <a:xfrm>
            <a:off x="779463" y="1828800"/>
            <a:ext cx="7937500" cy="4208463"/>
          </a:xfrm>
        </p:spPr>
        <p:txBody>
          <a:bodyPr/>
          <a:lstStyle/>
          <a:p>
            <a:r>
              <a:rPr lang="zh-CN" altLang="zh-CN" b="1" smtClean="0"/>
              <a:t>棉纸的裹覆（</a:t>
            </a:r>
            <a:r>
              <a:rPr lang="en-US" altLang="zh-CN" b="1" smtClean="0"/>
              <a:t>10</a:t>
            </a:r>
            <a:r>
              <a:rPr lang="zh-CN" altLang="zh-CN" b="1" smtClean="0"/>
              <a:t>分）</a:t>
            </a:r>
            <a:r>
              <a:rPr lang="zh-CN" altLang="en-US" b="1" smtClean="0"/>
              <a:t>；</a:t>
            </a:r>
            <a:r>
              <a:rPr lang="zh-CN" altLang="zh-CN" b="1" smtClean="0"/>
              <a:t>石膏绷带的厚度（</a:t>
            </a:r>
            <a:r>
              <a:rPr lang="en-US" altLang="zh-CN" b="1" smtClean="0"/>
              <a:t>10</a:t>
            </a:r>
            <a:r>
              <a:rPr lang="zh-CN" altLang="zh-CN" b="1" smtClean="0"/>
              <a:t>分）</a:t>
            </a:r>
            <a:endParaRPr lang="zh-CN" altLang="zh-CN" smtClean="0"/>
          </a:p>
          <a:p>
            <a:r>
              <a:rPr lang="zh-CN" altLang="zh-CN" b="1" smtClean="0"/>
              <a:t>石膏绷带长度合适（</a:t>
            </a:r>
            <a:r>
              <a:rPr lang="en-US" altLang="zh-CN" b="1" smtClean="0"/>
              <a:t>10</a:t>
            </a:r>
            <a:r>
              <a:rPr lang="zh-CN" altLang="zh-CN" b="1" smtClean="0"/>
              <a:t>分）</a:t>
            </a:r>
            <a:r>
              <a:rPr lang="zh-CN" altLang="en-US" b="1" smtClean="0"/>
              <a:t>；</a:t>
            </a:r>
            <a:r>
              <a:rPr lang="zh-CN" altLang="zh-CN" b="1" smtClean="0"/>
              <a:t>浸泡石膏的时机（</a:t>
            </a:r>
            <a:r>
              <a:rPr lang="en-US" altLang="zh-CN" b="1" smtClean="0"/>
              <a:t>10</a:t>
            </a:r>
            <a:r>
              <a:rPr lang="zh-CN" altLang="zh-CN" b="1" smtClean="0"/>
              <a:t>分）</a:t>
            </a:r>
            <a:endParaRPr lang="zh-CN" altLang="zh-CN" smtClean="0"/>
          </a:p>
          <a:p>
            <a:r>
              <a:rPr lang="zh-CN" altLang="zh-CN" b="1" smtClean="0"/>
              <a:t>挤压石膏条水分的手法正确（</a:t>
            </a:r>
            <a:r>
              <a:rPr lang="en-US" altLang="zh-CN" b="1" smtClean="0"/>
              <a:t>10</a:t>
            </a:r>
            <a:r>
              <a:rPr lang="zh-CN" altLang="zh-CN" b="1" smtClean="0"/>
              <a:t>分）</a:t>
            </a:r>
            <a:endParaRPr lang="en-US" altLang="zh-CN" smtClean="0"/>
          </a:p>
          <a:p>
            <a:r>
              <a:rPr lang="zh-CN" altLang="zh-CN" b="1" smtClean="0"/>
              <a:t>抹平石膏条，排除气泡（</a:t>
            </a:r>
            <a:r>
              <a:rPr lang="en-US" altLang="zh-CN" b="1" smtClean="0"/>
              <a:t>10</a:t>
            </a:r>
            <a:r>
              <a:rPr lang="zh-CN" altLang="zh-CN" b="1" smtClean="0"/>
              <a:t>分）</a:t>
            </a:r>
            <a:r>
              <a:rPr lang="zh-CN" altLang="en-US" b="1" smtClean="0"/>
              <a:t>；</a:t>
            </a:r>
            <a:r>
              <a:rPr lang="zh-CN" altLang="zh-CN" b="1" smtClean="0"/>
              <a:t>石膏条的摆放正确（</a:t>
            </a:r>
            <a:r>
              <a:rPr lang="en-US" altLang="zh-CN" b="1" smtClean="0"/>
              <a:t>10</a:t>
            </a:r>
            <a:r>
              <a:rPr lang="zh-CN" altLang="zh-CN" b="1" smtClean="0"/>
              <a:t>分）</a:t>
            </a:r>
            <a:endParaRPr lang="zh-CN" altLang="zh-CN" smtClean="0"/>
          </a:p>
          <a:p>
            <a:r>
              <a:rPr lang="zh-CN" altLang="zh-CN" b="1" smtClean="0"/>
              <a:t>纱布绷带的缠绕方法（</a:t>
            </a:r>
            <a:r>
              <a:rPr lang="en-US" altLang="zh-CN" b="1" smtClean="0"/>
              <a:t>10</a:t>
            </a:r>
            <a:r>
              <a:rPr lang="zh-CN" altLang="zh-CN" b="1" smtClean="0"/>
              <a:t>分）</a:t>
            </a:r>
            <a:r>
              <a:rPr lang="zh-CN" altLang="en-US" b="1" smtClean="0"/>
              <a:t>；</a:t>
            </a:r>
            <a:r>
              <a:rPr lang="zh-CN" altLang="zh-CN" b="1" smtClean="0"/>
              <a:t>石膏的塑形及手法（</a:t>
            </a:r>
            <a:r>
              <a:rPr lang="en-US" altLang="zh-CN" b="1" smtClean="0"/>
              <a:t>10</a:t>
            </a:r>
            <a:r>
              <a:rPr lang="zh-CN" altLang="zh-CN" b="1" smtClean="0"/>
              <a:t>分）</a:t>
            </a:r>
            <a:endParaRPr lang="zh-CN" altLang="zh-CN" smtClean="0"/>
          </a:p>
          <a:p>
            <a:r>
              <a:rPr lang="zh-CN" altLang="zh-CN" b="1" smtClean="0"/>
              <a:t>肢体体位的正确（</a:t>
            </a:r>
            <a:r>
              <a:rPr lang="en-US" altLang="zh-CN" b="1" smtClean="0"/>
              <a:t>10</a:t>
            </a:r>
            <a:r>
              <a:rPr lang="zh-CN" altLang="zh-CN" b="1" smtClean="0"/>
              <a:t>分）</a:t>
            </a:r>
            <a:endParaRPr lang="zh-CN" altLang="zh-CN" smtClean="0"/>
          </a:p>
          <a:p>
            <a:endParaRPr kumimoji="1"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内容占位符 3" descr="12住院医师规范化培养考试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91" r="1591"/>
          <a:stretch>
            <a:fillRect/>
          </a:stretch>
        </p:blipFill>
        <p:spPr>
          <a:xfrm>
            <a:off x="779463" y="815975"/>
            <a:ext cx="7583487" cy="522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考生存在的不足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辅助检查中对影像片子不熟悉、思路不清晰、部位差错（左右不分、骨折和脱位不分、心电图读片差错较多）。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书写病历延时，文字功底差。部分考生无从下笔、涂改严重，频繁换纸。病历分析不系统（鉴别诊断分析不明确）、体检手法不规范（体检顺序杂乱、心肺听诊生疏、专科检查忽视）。入院录格式不熟悉（电子化惯了，错字多）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zh-CN" dirty="0"/>
              <a:t>无菌观念淡薄（口罩帽子遗漏）、基本功欠缺（石膏固定还有没打过的，估计没上过临床）等。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考生存在的不足</a:t>
            </a:r>
          </a:p>
        </p:txBody>
      </p:sp>
      <p:sp>
        <p:nvSpPr>
          <p:cNvPr id="6349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/>
              <a:t>粗心大意，答题时不审题（不写姓名，正反面答题纸，只答一面，涂改严重）。</a:t>
            </a:r>
          </a:p>
          <a:p>
            <a:r>
              <a:rPr lang="zh-CN" altLang="zh-CN" smtClean="0"/>
              <a:t>当前医师接诊过度依赖辅助检查，忽视手法体检，学生亦不例外。学生相较与住院医师来说，存在临床实践机会更少，临床操作基本功不扎实的弊端。</a:t>
            </a:r>
          </a:p>
          <a:p>
            <a:r>
              <a:rPr lang="zh-CN" altLang="zh-CN" smtClean="0"/>
              <a:t>问诊时不得重点、想当然，忽视性别，以</a:t>
            </a:r>
            <a:r>
              <a:rPr lang="en-US" altLang="zh-CN" smtClean="0"/>
              <a:t>sp</a:t>
            </a:r>
            <a:r>
              <a:rPr lang="zh-CN" altLang="zh-CN" smtClean="0"/>
              <a:t>性别为患者性别，沟通技巧欠缺。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463" y="2256590"/>
            <a:ext cx="7583487" cy="420893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kumimoji="1" lang="zh-CN" alt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</a:t>
            </a:r>
            <a:r>
              <a:rPr kumimoji="1" lang="en-US" altLang="zh-C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kumimoji="1" lang="zh-CN" alt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谢！</a:t>
            </a:r>
            <a:endParaRPr kumimoji="1" lang="zh-CN" alt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内容占位符 3" descr="12住院医师规范化培养考试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65" r="1965"/>
          <a:stretch>
            <a:fillRect/>
          </a:stretch>
        </p:blipFill>
        <p:spPr>
          <a:xfrm>
            <a:off x="779463" y="774700"/>
            <a:ext cx="7583487" cy="5262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内容占位符 3" descr="12住院医师规范化培养考试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44" r="2444"/>
          <a:stretch>
            <a:fillRect/>
          </a:stretch>
        </p:blipFill>
        <p:spPr>
          <a:xfrm>
            <a:off x="779463" y="722313"/>
            <a:ext cx="7583487" cy="53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第一部分：辅助检查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7038" y="1581150"/>
            <a:ext cx="7583487" cy="4210050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300000"/>
              </a:lnSpc>
              <a:spcAft>
                <a:spcPts val="0"/>
              </a:spcAft>
              <a:defRPr/>
            </a:pPr>
            <a:r>
              <a:rPr lang="en-US" altLang="zh-CN" sz="2800" dirty="0"/>
              <a:t>X</a:t>
            </a:r>
            <a:r>
              <a:rPr lang="zh-CN" altLang="zh-CN" sz="2800" dirty="0"/>
              <a:t>线、</a:t>
            </a:r>
            <a:r>
              <a:rPr lang="en-US" altLang="zh-CN" sz="2800" dirty="0"/>
              <a:t>CT</a:t>
            </a:r>
            <a:r>
              <a:rPr lang="zh-CN" altLang="zh-CN" sz="2800" dirty="0"/>
              <a:t>或</a:t>
            </a:r>
            <a:r>
              <a:rPr lang="en-US" altLang="zh-CN" sz="2800" dirty="0"/>
              <a:t>MRI</a:t>
            </a:r>
            <a:endParaRPr lang="zh-CN" altLang="zh-CN" sz="2800" dirty="0"/>
          </a:p>
          <a:p>
            <a:pPr fontAlgn="auto">
              <a:lnSpc>
                <a:spcPct val="300000"/>
              </a:lnSpc>
              <a:spcAft>
                <a:spcPts val="0"/>
              </a:spcAft>
              <a:defRPr/>
            </a:pPr>
            <a:r>
              <a:rPr lang="zh-CN" altLang="zh-CN" sz="2800" dirty="0">
                <a:solidFill>
                  <a:schemeClr val="accent4"/>
                </a:solidFill>
              </a:rPr>
              <a:t>超声</a:t>
            </a:r>
            <a:r>
              <a:rPr lang="zh-CN" altLang="zh-CN" sz="2800" dirty="0"/>
              <a:t>、心电图、化验检查</a:t>
            </a:r>
          </a:p>
          <a:p>
            <a:pPr fontAlgn="auto">
              <a:lnSpc>
                <a:spcPct val="300000"/>
              </a:lnSpc>
              <a:spcAft>
                <a:spcPts val="0"/>
              </a:spcAft>
              <a:defRPr/>
            </a:pPr>
            <a:r>
              <a:rPr kumimoji="1" lang="zh-CN" altLang="en-US" sz="2800" dirty="0" smtClean="0"/>
              <a:t>哪些内容最容易考到？</a:t>
            </a:r>
            <a:endParaRPr kumimoji="1" lang="en-US" altLang="zh-CN" sz="2800" dirty="0" smtClean="0"/>
          </a:p>
          <a:p>
            <a:pPr fontAlgn="auto">
              <a:spcAft>
                <a:spcPts val="0"/>
              </a:spcAft>
              <a:defRPr/>
            </a:pP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101"/>
          <p:cNvPicPr>
            <a:picLocks noChangeAspect="1" noChangeArrowheads="1"/>
          </p:cNvPicPr>
          <p:nvPr/>
        </p:nvPicPr>
        <p:blipFill>
          <a:blip r:embed="rId2">
            <a:lum bright="-30000" contrast="18000"/>
            <a:grayscl/>
          </a:blip>
          <a:srcRect/>
          <a:stretch>
            <a:fillRect/>
          </a:stretch>
        </p:blipFill>
        <p:spPr bwMode="auto">
          <a:xfrm>
            <a:off x="2738438" y="231775"/>
            <a:ext cx="617061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452438" y="1262063"/>
            <a:ext cx="22860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</a:rPr>
              <a:t>男，</a:t>
            </a:r>
            <a:r>
              <a:rPr lang="en-US" altLang="zh-CN" sz="2400" b="1">
                <a:solidFill>
                  <a:schemeClr val="bg1"/>
                </a:solidFill>
              </a:rPr>
              <a:t>70</a:t>
            </a:r>
            <a:r>
              <a:rPr lang="zh-CN" altLang="en-US" sz="2400" b="1">
                <a:solidFill>
                  <a:schemeClr val="bg1"/>
                </a:solidFill>
              </a:rPr>
              <a:t>岁，腹胀渐加重两天。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zh-CN" altLang="en-US" sz="2400" b="1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b="1" smtClean="0">
                <a:latin typeface="Arial" charset="0"/>
              </a:rPr>
              <a:t>     </a:t>
            </a:r>
            <a:endParaRPr lang="zh-CN" altLang="en-US" smtClean="0">
              <a:latin typeface="Arial" charset="0"/>
            </a:endParaRPr>
          </a:p>
        </p:txBody>
      </p:sp>
      <p:pic>
        <p:nvPicPr>
          <p:cNvPr id="30722" name="Picture 2" descr="急性胰腺炎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旋转体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旋转体.thmx</Template>
  <TotalTime>237</TotalTime>
  <Words>3230</Words>
  <Application>Microsoft Macintosh PowerPoint</Application>
  <PresentationFormat>On-screen Show (4:3)</PresentationFormat>
  <Paragraphs>188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17</vt:i4>
      </vt:variant>
      <vt:variant>
        <vt:lpstr>幻灯片标题</vt:lpstr>
      </vt:variant>
      <vt:variant>
        <vt:i4>42</vt:i4>
      </vt:variant>
    </vt:vector>
  </HeadingPairs>
  <TitlesOfParts>
    <vt:vector size="65" baseType="lpstr">
      <vt:lpstr>Trebuchet MS</vt:lpstr>
      <vt:lpstr>宋体</vt:lpstr>
      <vt:lpstr>Arial</vt:lpstr>
      <vt:lpstr>Wingdings 2</vt:lpstr>
      <vt:lpstr>Calibri</vt:lpstr>
      <vt:lpstr>Times New Roman</vt:lpstr>
      <vt:lpstr>旋转体</vt:lpstr>
      <vt:lpstr>旋转体</vt:lpstr>
      <vt:lpstr>旋转体</vt:lpstr>
      <vt:lpstr>旋转体</vt:lpstr>
      <vt:lpstr>旋转体</vt:lpstr>
      <vt:lpstr>旋转体</vt:lpstr>
      <vt:lpstr>旋转体</vt:lpstr>
      <vt:lpstr>旋转体</vt:lpstr>
      <vt:lpstr>旋转体</vt:lpstr>
      <vt:lpstr>旋转体</vt:lpstr>
      <vt:lpstr>旋转体</vt:lpstr>
      <vt:lpstr>旋转体</vt:lpstr>
      <vt:lpstr>旋转体</vt:lpstr>
      <vt:lpstr>旋转体</vt:lpstr>
      <vt:lpstr>旋转体</vt:lpstr>
      <vt:lpstr>旋转体</vt:lpstr>
      <vt:lpstr>旋转体</vt:lpstr>
      <vt:lpstr>江苏省住院医师规范化培训 临床技能考核的几点体会  </vt:lpstr>
      <vt:lpstr>幻灯片 2</vt:lpstr>
      <vt:lpstr>幻灯片 3</vt:lpstr>
      <vt:lpstr>幻灯片 4</vt:lpstr>
      <vt:lpstr>幻灯片 5</vt:lpstr>
      <vt:lpstr>幻灯片 6</vt:lpstr>
      <vt:lpstr>第一部分：辅助检查</vt:lpstr>
      <vt:lpstr>幻灯片 8</vt:lpstr>
      <vt:lpstr>     </vt:lpstr>
      <vt:lpstr>     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    </vt:lpstr>
      <vt:lpstr>幻灯片 20</vt:lpstr>
      <vt:lpstr>幻灯片 21</vt:lpstr>
      <vt:lpstr>幻灯片 22</vt:lpstr>
      <vt:lpstr>第二部分：模拟诊疗</vt:lpstr>
      <vt:lpstr>评分标准：问诊</vt:lpstr>
      <vt:lpstr>评分标准：查体</vt:lpstr>
      <vt:lpstr>幻灯片 26</vt:lpstr>
      <vt:lpstr>问题：</vt:lpstr>
      <vt:lpstr>幻灯片 28</vt:lpstr>
      <vt:lpstr>幻灯片 29</vt:lpstr>
      <vt:lpstr>幻灯片 30</vt:lpstr>
      <vt:lpstr>幻灯片 31</vt:lpstr>
      <vt:lpstr>第三部分：操作</vt:lpstr>
      <vt:lpstr>铺单：</vt:lpstr>
      <vt:lpstr>皮肤缝合：</vt:lpstr>
      <vt:lpstr>幻灯片 35</vt:lpstr>
      <vt:lpstr>打结：</vt:lpstr>
      <vt:lpstr>戴无菌手套 </vt:lpstr>
      <vt:lpstr>肠吻合技术 </vt:lpstr>
      <vt:lpstr>石膏外固定技术</vt:lpstr>
      <vt:lpstr>考生存在的不足</vt:lpstr>
      <vt:lpstr>考生存在的不足</vt:lpstr>
      <vt:lpstr>幻灯片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江苏省住院医师规范化培训 临床技能考核的几点体会  </dc:title>
  <dc:creator>jyq</dc:creator>
  <cp:lastModifiedBy>User</cp:lastModifiedBy>
  <cp:revision>17</cp:revision>
  <dcterms:created xsi:type="dcterms:W3CDTF">2012-12-07T12:36:51Z</dcterms:created>
  <dcterms:modified xsi:type="dcterms:W3CDTF">2013-11-23T07:29:25Z</dcterms:modified>
</cp:coreProperties>
</file>